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6" r:id="rId2"/>
    <p:sldId id="257" r:id="rId3"/>
    <p:sldId id="259" r:id="rId4"/>
    <p:sldId id="361" r:id="rId5"/>
    <p:sldId id="362" r:id="rId6"/>
    <p:sldId id="363" r:id="rId7"/>
    <p:sldId id="364" r:id="rId8"/>
    <p:sldId id="288" r:id="rId9"/>
    <p:sldId id="360" r:id="rId10"/>
    <p:sldId id="338" r:id="rId11"/>
    <p:sldId id="340" r:id="rId12"/>
    <p:sldId id="341" r:id="rId13"/>
    <p:sldId id="339" r:id="rId14"/>
    <p:sldId id="294" r:id="rId15"/>
    <p:sldId id="295" r:id="rId16"/>
    <p:sldId id="343" r:id="rId17"/>
    <p:sldId id="297" r:id="rId18"/>
    <p:sldId id="298" r:id="rId19"/>
    <p:sldId id="342" r:id="rId20"/>
    <p:sldId id="347" r:id="rId21"/>
    <p:sldId id="351" r:id="rId22"/>
    <p:sldId id="352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02" r:id="rId31"/>
    <p:sldId id="303" r:id="rId32"/>
    <p:sldId id="304" r:id="rId33"/>
    <p:sldId id="306" r:id="rId34"/>
    <p:sldId id="260" r:id="rId35"/>
    <p:sldId id="261" r:id="rId36"/>
    <p:sldId id="262" r:id="rId37"/>
    <p:sldId id="336" r:id="rId38"/>
    <p:sldId id="335" r:id="rId39"/>
    <p:sldId id="264" r:id="rId40"/>
    <p:sldId id="265" r:id="rId41"/>
    <p:sldId id="266" r:id="rId42"/>
    <p:sldId id="267" r:id="rId43"/>
    <p:sldId id="269" r:id="rId44"/>
    <p:sldId id="270" r:id="rId45"/>
    <p:sldId id="365" r:id="rId46"/>
    <p:sldId id="276" r:id="rId47"/>
    <p:sldId id="309" r:id="rId48"/>
    <p:sldId id="310" r:id="rId49"/>
    <p:sldId id="311" r:id="rId50"/>
    <p:sldId id="312" r:id="rId51"/>
    <p:sldId id="313" r:id="rId52"/>
    <p:sldId id="315" r:id="rId53"/>
    <p:sldId id="316" r:id="rId54"/>
    <p:sldId id="367" r:id="rId55"/>
    <p:sldId id="319" r:id="rId56"/>
    <p:sldId id="321" r:id="rId57"/>
    <p:sldId id="322" r:id="rId58"/>
    <p:sldId id="323" r:id="rId59"/>
    <p:sldId id="324" r:id="rId60"/>
    <p:sldId id="366" r:id="rId61"/>
    <p:sldId id="287" r:id="rId62"/>
    <p:sldId id="320" r:id="rId63"/>
    <p:sldId id="314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8" autoAdjust="0"/>
    <p:restoredTop sz="94711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5701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892BE-2C01-4FD8-83FD-D09A184A7176}" type="datetimeFigureOut">
              <a:rPr lang="en-US" smtClean="0"/>
              <a:pPr/>
              <a:t>11/10/2011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41DC2-762E-416F-9A2B-1624599EA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090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41DC2-762E-416F-9A2B-1624599EA26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2038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22B31-F829-471D-AC8C-547059DE9008}" type="datetime1">
              <a:rPr lang="en-US" smtClean="0"/>
              <a:pPr/>
              <a:t>11/10/2011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F80A-24FC-4FE4-B565-26319DCDC3AA}" type="datetime1">
              <a:rPr lang="en-US" smtClean="0"/>
              <a:pPr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0F7DA-53DF-431A-A2B0-E76F1516BB3B}" type="datetime1">
              <a:rPr lang="en-US" smtClean="0"/>
              <a:pPr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baseline="0">
                <a:latin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AD1E-368B-4787-8074-669AC1A35FC8}" type="datetime1">
              <a:rPr lang="en-US" smtClean="0"/>
              <a:pPr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1AE7-4F19-4FF7-853D-B3E68D121194}" type="datetime1">
              <a:rPr lang="en-US" smtClean="0"/>
              <a:pPr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5B85-18FB-4C93-9BEA-3EA93B386CF7}" type="datetime1">
              <a:rPr lang="en-US" smtClean="0"/>
              <a:pPr/>
              <a:t>11/10/2011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B9F7-49BE-4234-95ED-75AC5821958B}" type="datetime1">
              <a:rPr lang="en-US" smtClean="0"/>
              <a:pPr/>
              <a:t>11/10/2011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40669-23BB-4D9E-84FF-0D9FF81F7C5F}" type="datetime1">
              <a:rPr lang="en-US" smtClean="0"/>
              <a:pPr/>
              <a:t>11/10/2011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D1CC-22F7-4CFA-9D4E-78199BBE2E20}" type="datetime1">
              <a:rPr lang="en-US" smtClean="0"/>
              <a:pPr/>
              <a:t>11/10/2011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ECD01-0D7A-47E4-B25A-8B553FC88DE2}" type="datetime1">
              <a:rPr lang="en-US" smtClean="0"/>
              <a:pPr/>
              <a:t>11/10/2011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8BDEC-2625-4A31-831A-F1FC9D01613F}" type="datetime1">
              <a:rPr lang="en-US" smtClean="0"/>
              <a:pPr/>
              <a:t>11/10/2011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895418A-B268-4893-90D6-5618F3D105FE}" type="datetime1">
              <a:rPr lang="en-US" smtClean="0"/>
              <a:pPr/>
              <a:t>11/10/2011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-blox.com/images/downloads/Product_Docs/LEA-6_DataSheet_(GPS.G6-HW-09004).pdf" TargetMode="External"/><Relationship Id="rId13" Type="http://schemas.openxmlformats.org/officeDocument/2006/relationships/hyperlink" Target="http://rcvehicles.about.com/od/basics/ss/electricnitro_3.htm" TargetMode="External"/><Relationship Id="rId3" Type="http://schemas.openxmlformats.org/officeDocument/2006/relationships/hyperlink" Target="http://code.google.com/p/ardupilot-mega/wiki/RC" TargetMode="External"/><Relationship Id="rId7" Type="http://schemas.openxmlformats.org/officeDocument/2006/relationships/hyperlink" Target="http://www.sparkfun.com/products/9436" TargetMode="External"/><Relationship Id="rId12" Type="http://schemas.openxmlformats.org/officeDocument/2006/relationships/hyperlink" Target="http://en.wikipedia.org/wiki/Nickel%E2%80%93metal_hydride_battery" TargetMode="External"/><Relationship Id="rId17" Type="http://schemas.openxmlformats.org/officeDocument/2006/relationships/hyperlink" Target="http://en.wikipedia.org/wiki/Brushless_DC_electric_motor" TargetMode="External"/><Relationship Id="rId2" Type="http://schemas.openxmlformats.org/officeDocument/2006/relationships/hyperlink" Target="http://en.wikipedia.org/wiki/Unmanned_Aircraft_System#UAS" TargetMode="External"/><Relationship Id="rId16" Type="http://schemas.openxmlformats.org/officeDocument/2006/relationships/hyperlink" Target="http://www.wix.com/hobbyland/radiotowertoys/page-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loudcaptech.com/piccolo_sl.shtm" TargetMode="External"/><Relationship Id="rId11" Type="http://schemas.openxmlformats.org/officeDocument/2006/relationships/hyperlink" Target="http://en.wikipedia.org/wiki/Nickel%E2%80%93cadmium_battery" TargetMode="External"/><Relationship Id="rId5" Type="http://schemas.openxmlformats.org/officeDocument/2006/relationships/hyperlink" Target="http://paparazzi.enac.fr/wiki/GPS" TargetMode="External"/><Relationship Id="rId15" Type="http://schemas.openxmlformats.org/officeDocument/2006/relationships/hyperlink" Target="http://www.themarinedoctor.com/Propellers.htm" TargetMode="External"/><Relationship Id="rId10" Type="http://schemas.openxmlformats.org/officeDocument/2006/relationships/hyperlink" Target="http://en.wikipedia.org/wiki/Lithium-ion_polymer_battery" TargetMode="External"/><Relationship Id="rId4" Type="http://schemas.openxmlformats.org/officeDocument/2006/relationships/hyperlink" Target="http://paparazzi.enac.fr/wiki/Tiny_v2" TargetMode="External"/><Relationship Id="rId9" Type="http://schemas.openxmlformats.org/officeDocument/2006/relationships/hyperlink" Target="http://paparazzi.enac.fr/wiki/Inertial_Measurement_Units" TargetMode="External"/><Relationship Id="rId14" Type="http://schemas.openxmlformats.org/officeDocument/2006/relationships/hyperlink" Target="http://electronics.howstuffworks.com/motor5.htm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219200"/>
          </a:xfrm>
        </p:spPr>
        <p:txBody>
          <a:bodyPr/>
          <a:lstStyle/>
          <a:p>
            <a:pPr algn="ctr"/>
            <a:r>
              <a:rPr lang="en-US" dirty="0" smtClean="0"/>
              <a:t>Conceptual Design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819400"/>
            <a:ext cx="7854696" cy="2667000"/>
          </a:xfrm>
        </p:spPr>
        <p:txBody>
          <a:bodyPr>
            <a:normAutofit/>
          </a:bodyPr>
          <a:lstStyle/>
          <a:p>
            <a:pPr lvl="0" algn="ctr"/>
            <a:r>
              <a:rPr lang="en-US" sz="3800" b="1" dirty="0" smtClean="0">
                <a:latin typeface="Arial" pitchFamily="34" charset="0"/>
                <a:cs typeface="Arial" pitchFamily="34" charset="0"/>
              </a:rPr>
              <a:t>O.S.C.E.O.L.A.</a:t>
            </a:r>
          </a:p>
          <a:p>
            <a:pPr lvl="0"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Onboard Surveillance Camera Equipped Operational Lightweight Aircraft</a:t>
            </a:r>
          </a:p>
          <a:p>
            <a:pPr lvl="0"/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Senior Design Team# 14 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403" y="6096000"/>
            <a:ext cx="2425397" cy="698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6600" y="6133443"/>
            <a:ext cx="1887898" cy="62352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35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+mj-lt"/>
              </a:rPr>
              <a:t>Planform</a:t>
            </a:r>
            <a:r>
              <a:rPr lang="en-US" dirty="0" smtClean="0">
                <a:latin typeface="+mj-lt"/>
              </a:rPr>
              <a:t> Configuration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Concept 1: Conventional</a:t>
            </a:r>
          </a:p>
          <a:p>
            <a:pPr lvl="1"/>
            <a:r>
              <a:rPr lang="en-US" dirty="0" smtClean="0">
                <a:latin typeface="+mj-lt"/>
              </a:rPr>
              <a:t>Conventional configuration with fuselage, wings and empennage</a:t>
            </a:r>
          </a:p>
          <a:p>
            <a:pPr lvl="1"/>
            <a:r>
              <a:rPr lang="en-US" b="1" dirty="0" smtClean="0">
                <a:latin typeface="+mj-lt"/>
              </a:rPr>
              <a:t>Pros</a:t>
            </a:r>
            <a:r>
              <a:rPr lang="en-US" dirty="0" smtClean="0">
                <a:latin typeface="+mj-lt"/>
              </a:rPr>
              <a:t>: Simple and stable</a:t>
            </a:r>
          </a:p>
          <a:p>
            <a:pPr lvl="1"/>
            <a:r>
              <a:rPr lang="en-US" b="1" dirty="0" smtClean="0">
                <a:latin typeface="+mj-lt"/>
              </a:rPr>
              <a:t>Cons</a:t>
            </a:r>
            <a:r>
              <a:rPr lang="en-US" dirty="0" smtClean="0">
                <a:latin typeface="+mj-lt"/>
              </a:rPr>
              <a:t>: Ordinary, extra fuselage space, large wetted area.</a:t>
            </a:r>
            <a:endParaRPr lang="en-US" dirty="0">
              <a:latin typeface="+mj-lt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91000"/>
            <a:ext cx="4940530" cy="250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194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+mj-lt"/>
              </a:rPr>
              <a:t>Planform</a:t>
            </a:r>
            <a:r>
              <a:rPr lang="en-US" dirty="0" smtClean="0">
                <a:latin typeface="+mj-lt"/>
              </a:rPr>
              <a:t> Configuration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912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Concept 2: Canard</a:t>
            </a:r>
          </a:p>
          <a:p>
            <a:pPr lvl="1"/>
            <a:r>
              <a:rPr lang="en-US" dirty="0" smtClean="0">
                <a:latin typeface="+mj-lt"/>
              </a:rPr>
              <a:t>Configuration with control surfaces towards the front of the aircraft.</a:t>
            </a:r>
          </a:p>
          <a:p>
            <a:pPr lvl="1"/>
            <a:r>
              <a:rPr lang="en-US" b="1" dirty="0" smtClean="0">
                <a:latin typeface="+mj-lt"/>
              </a:rPr>
              <a:t>Pros</a:t>
            </a:r>
            <a:r>
              <a:rPr lang="en-US" dirty="0" smtClean="0">
                <a:latin typeface="+mj-lt"/>
              </a:rPr>
              <a:t>: Easy to construct, good maneuverability</a:t>
            </a:r>
          </a:p>
          <a:p>
            <a:pPr lvl="1"/>
            <a:r>
              <a:rPr lang="en-US" b="1" dirty="0" smtClean="0">
                <a:latin typeface="+mj-lt"/>
              </a:rPr>
              <a:t>Cons</a:t>
            </a:r>
            <a:r>
              <a:rPr lang="en-US" dirty="0" smtClean="0">
                <a:latin typeface="+mj-lt"/>
              </a:rPr>
              <a:t>: Poor stability, complex control surface analysis</a:t>
            </a:r>
            <a:endParaRPr lang="en-US" dirty="0">
              <a:latin typeface="+mj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86200"/>
            <a:ext cx="4938713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73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+mj-lt"/>
              </a:rPr>
              <a:t>Planform</a:t>
            </a:r>
            <a:r>
              <a:rPr lang="en-US" dirty="0" smtClean="0">
                <a:latin typeface="+mj-lt"/>
              </a:rPr>
              <a:t> Configuration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912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Concept 3: Twin Boom</a:t>
            </a:r>
          </a:p>
          <a:p>
            <a:pPr lvl="1"/>
            <a:r>
              <a:rPr lang="en-US" dirty="0" smtClean="0">
                <a:latin typeface="+mj-lt"/>
              </a:rPr>
              <a:t>Twin booms extending from the wing to the aft empennage.</a:t>
            </a:r>
          </a:p>
          <a:p>
            <a:pPr lvl="1"/>
            <a:r>
              <a:rPr lang="en-US" b="1" dirty="0" smtClean="0">
                <a:latin typeface="+mj-lt"/>
              </a:rPr>
              <a:t>Pros</a:t>
            </a:r>
            <a:r>
              <a:rPr lang="en-US" dirty="0" smtClean="0">
                <a:latin typeface="+mj-lt"/>
              </a:rPr>
              <a:t>: Integrates with payload, easy to manufacture, transportable.</a:t>
            </a:r>
          </a:p>
          <a:p>
            <a:pPr lvl="1"/>
            <a:r>
              <a:rPr lang="en-US" b="1" dirty="0" smtClean="0">
                <a:latin typeface="+mj-lt"/>
              </a:rPr>
              <a:t>Cons</a:t>
            </a:r>
            <a:r>
              <a:rPr lang="en-US" dirty="0" smtClean="0">
                <a:latin typeface="+mj-lt"/>
              </a:rPr>
              <a:t>: Heavy, difficult to balance, limits tail configuration.</a:t>
            </a:r>
            <a:endParaRPr lang="en-US" dirty="0">
              <a:latin typeface="+mj-lt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43400"/>
            <a:ext cx="4310062" cy="221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82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+mj-lt"/>
              </a:rPr>
              <a:t>Planform</a:t>
            </a:r>
            <a:r>
              <a:rPr lang="en-US" dirty="0" smtClean="0">
                <a:latin typeface="+mj-lt"/>
              </a:rPr>
              <a:t> Configuration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912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Concept 4: Flying Wing</a:t>
            </a:r>
          </a:p>
          <a:p>
            <a:pPr lvl="1"/>
            <a:r>
              <a:rPr lang="en-US" dirty="0" smtClean="0">
                <a:latin typeface="+mj-lt"/>
              </a:rPr>
              <a:t>Configuration with no aft empennage.</a:t>
            </a:r>
          </a:p>
          <a:p>
            <a:pPr lvl="1"/>
            <a:r>
              <a:rPr lang="en-US" b="1" dirty="0" smtClean="0">
                <a:latin typeface="+mj-lt"/>
              </a:rPr>
              <a:t>Pros</a:t>
            </a:r>
            <a:r>
              <a:rPr lang="en-US" dirty="0" smtClean="0">
                <a:latin typeface="+mj-lt"/>
              </a:rPr>
              <a:t>: Fuselage contributes as a lifting body.</a:t>
            </a:r>
          </a:p>
          <a:p>
            <a:pPr lvl="1"/>
            <a:r>
              <a:rPr lang="en-US" b="1" dirty="0" smtClean="0">
                <a:latin typeface="+mj-lt"/>
              </a:rPr>
              <a:t>Cons</a:t>
            </a:r>
            <a:r>
              <a:rPr lang="en-US" dirty="0" smtClean="0">
                <a:latin typeface="+mj-lt"/>
              </a:rPr>
              <a:t>: Poor stability and maneuverability, complex dynamics.</a:t>
            </a: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742"/>
          <a:stretch/>
        </p:blipFill>
        <p:spPr bwMode="auto">
          <a:xfrm>
            <a:off x="2131019" y="3810000"/>
            <a:ext cx="4535959" cy="229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Fuselage Configuration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8912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+mj-lt"/>
              </a:rPr>
              <a:t>Primary Function</a:t>
            </a:r>
            <a:r>
              <a:rPr lang="en-US" dirty="0" smtClean="0">
                <a:latin typeface="+mj-lt"/>
              </a:rPr>
              <a:t>:</a:t>
            </a:r>
          </a:p>
          <a:p>
            <a:pPr lvl="1"/>
            <a:r>
              <a:rPr lang="en-US" sz="2200" dirty="0" smtClean="0">
                <a:latin typeface="+mj-lt"/>
              </a:rPr>
              <a:t>Payload accommodations</a:t>
            </a:r>
          </a:p>
          <a:p>
            <a:r>
              <a:rPr lang="en-US" sz="2800" dirty="0" smtClean="0">
                <a:latin typeface="+mj-lt"/>
              </a:rPr>
              <a:t>Major Areas of Influence</a:t>
            </a:r>
            <a:r>
              <a:rPr lang="en-US" dirty="0" smtClean="0">
                <a:latin typeface="+mj-lt"/>
              </a:rPr>
              <a:t>:</a:t>
            </a:r>
          </a:p>
          <a:p>
            <a:pPr lvl="1"/>
            <a:r>
              <a:rPr lang="en-US" sz="2200" dirty="0" smtClean="0">
                <a:latin typeface="+mj-lt"/>
              </a:rPr>
              <a:t>UAV performance</a:t>
            </a:r>
          </a:p>
          <a:p>
            <a:pPr lvl="1"/>
            <a:r>
              <a:rPr lang="en-US" sz="2200" dirty="0" smtClean="0">
                <a:latin typeface="+mj-lt"/>
              </a:rPr>
              <a:t>Longitudinal Stability</a:t>
            </a:r>
          </a:p>
          <a:p>
            <a:pPr lvl="1"/>
            <a:r>
              <a:rPr lang="en-US" sz="2200" dirty="0" smtClean="0">
                <a:latin typeface="+mj-lt"/>
              </a:rPr>
              <a:t>Lateral Stability</a:t>
            </a:r>
          </a:p>
          <a:p>
            <a:r>
              <a:rPr lang="en-US" sz="2800" dirty="0" smtClean="0">
                <a:latin typeface="+mj-lt"/>
              </a:rPr>
              <a:t>Configuration Alternatives</a:t>
            </a:r>
            <a:r>
              <a:rPr lang="en-US" dirty="0" smtClean="0">
                <a:latin typeface="+mj-lt"/>
              </a:rPr>
              <a:t>:</a:t>
            </a:r>
          </a:p>
          <a:p>
            <a:pPr lvl="1"/>
            <a:r>
              <a:rPr lang="en-US" sz="2200" b="1" dirty="0" smtClean="0">
                <a:latin typeface="+mj-lt"/>
              </a:rPr>
              <a:t>Geometry</a:t>
            </a:r>
            <a:r>
              <a:rPr lang="en-US" sz="2200" dirty="0" smtClean="0">
                <a:latin typeface="+mj-lt"/>
              </a:rPr>
              <a:t>: lofting, cross section</a:t>
            </a:r>
          </a:p>
          <a:p>
            <a:pPr lvl="1"/>
            <a:r>
              <a:rPr lang="en-US" sz="2200" b="1" dirty="0" smtClean="0">
                <a:latin typeface="+mj-lt"/>
              </a:rPr>
              <a:t>Internal Arrangement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5044" y="1981200"/>
            <a:ext cx="3143250" cy="259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429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Wing </a:t>
            </a:r>
            <a:r>
              <a:rPr lang="en-US" dirty="0">
                <a:latin typeface="+mj-lt"/>
              </a:rPr>
              <a:t>C</a:t>
            </a:r>
            <a:r>
              <a:rPr lang="en-US" dirty="0" smtClean="0">
                <a:latin typeface="+mj-lt"/>
              </a:rPr>
              <a:t>onfiguration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912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+mj-lt"/>
              </a:rPr>
              <a:t>Primary Function:</a:t>
            </a:r>
          </a:p>
          <a:p>
            <a:pPr lvl="1"/>
            <a:r>
              <a:rPr lang="en-US" sz="2000" dirty="0" smtClean="0">
                <a:latin typeface="+mj-lt"/>
              </a:rPr>
              <a:t>Generation of Lift</a:t>
            </a:r>
          </a:p>
          <a:p>
            <a:r>
              <a:rPr lang="en-US" sz="2400" dirty="0" smtClean="0">
                <a:latin typeface="+mj-lt"/>
              </a:rPr>
              <a:t>Major Areas of Influence:</a:t>
            </a:r>
          </a:p>
          <a:p>
            <a:pPr lvl="1"/>
            <a:r>
              <a:rPr lang="en-US" sz="2000" dirty="0" smtClean="0">
                <a:latin typeface="+mj-lt"/>
              </a:rPr>
              <a:t>UAV Performance</a:t>
            </a:r>
          </a:p>
          <a:p>
            <a:pPr lvl="1"/>
            <a:r>
              <a:rPr lang="en-US" sz="2000" dirty="0" smtClean="0">
                <a:latin typeface="+mj-lt"/>
              </a:rPr>
              <a:t>Lateral Stability</a:t>
            </a:r>
          </a:p>
          <a:p>
            <a:r>
              <a:rPr lang="en-US" sz="2400" dirty="0" smtClean="0">
                <a:latin typeface="+mj-lt"/>
              </a:rPr>
              <a:t>Configuration Alternatives:</a:t>
            </a:r>
          </a:p>
          <a:p>
            <a:pPr lvl="1"/>
            <a:r>
              <a:rPr lang="en-US" sz="2000" b="1" dirty="0" smtClean="0">
                <a:latin typeface="+mj-lt"/>
              </a:rPr>
              <a:t>Type</a:t>
            </a:r>
            <a:r>
              <a:rPr lang="en-US" sz="2000" dirty="0" smtClean="0">
                <a:latin typeface="+mj-lt"/>
              </a:rPr>
              <a:t>: Swept, Tapered, Dihedral</a:t>
            </a:r>
          </a:p>
          <a:p>
            <a:pPr lvl="1"/>
            <a:r>
              <a:rPr lang="en-US" sz="2000" b="1" dirty="0" smtClean="0">
                <a:latin typeface="+mj-lt"/>
              </a:rPr>
              <a:t>Location</a:t>
            </a:r>
            <a:r>
              <a:rPr lang="en-US" sz="2000" dirty="0" smtClean="0">
                <a:latin typeface="+mj-lt"/>
              </a:rPr>
              <a:t>: Low-wing, Mid-wing, High-Wing</a:t>
            </a:r>
          </a:p>
          <a:p>
            <a:pPr lvl="1"/>
            <a:r>
              <a:rPr lang="en-US" sz="2000" b="1" dirty="0" smtClean="0">
                <a:latin typeface="+mj-lt"/>
              </a:rPr>
              <a:t>High-lift Device</a:t>
            </a:r>
            <a:r>
              <a:rPr lang="en-US" sz="2000" dirty="0" smtClean="0">
                <a:latin typeface="+mj-lt"/>
              </a:rPr>
              <a:t>: Flaps, Slot, Slat</a:t>
            </a:r>
          </a:p>
          <a:p>
            <a:pPr lvl="1"/>
            <a:r>
              <a:rPr lang="en-US" sz="2000" b="1" dirty="0" smtClean="0">
                <a:latin typeface="+mj-lt"/>
              </a:rPr>
              <a:t>Attachment</a:t>
            </a:r>
            <a:r>
              <a:rPr lang="en-US" sz="2000" dirty="0" smtClean="0">
                <a:latin typeface="+mj-lt"/>
              </a:rPr>
              <a:t>: Cantilever, Strut-Braced</a:t>
            </a:r>
          </a:p>
          <a:p>
            <a:pPr lvl="1"/>
            <a:r>
              <a:rPr lang="en-US" sz="2000" b="1" dirty="0" smtClean="0">
                <a:latin typeface="+mj-lt"/>
              </a:rPr>
              <a:t>Airfoil Geometry</a:t>
            </a:r>
          </a:p>
          <a:p>
            <a:pPr lvl="1"/>
            <a:r>
              <a:rPr lang="en-US" sz="2000" b="1" dirty="0" smtClean="0">
                <a:latin typeface="+mj-lt"/>
              </a:rPr>
              <a:t>Wing Loading</a:t>
            </a:r>
          </a:p>
          <a:p>
            <a:pPr lvl="1"/>
            <a:endParaRPr lang="en-US" dirty="0">
              <a:latin typeface="+mj-lt"/>
            </a:endParaRPr>
          </a:p>
          <a:p>
            <a:pPr lvl="1"/>
            <a:endParaRPr lang="en-US" dirty="0" smtClean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pPr lvl="1"/>
            <a:endParaRPr lang="en-US" dirty="0" smtClean="0">
              <a:latin typeface="+mj-lt"/>
            </a:endParaRP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3029893" cy="255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509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Airfoil Selection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499" y="1676400"/>
            <a:ext cx="8229600" cy="438912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Low Reynolds number (500,000-1,000,000) airfoils will be studied for our design.</a:t>
            </a:r>
          </a:p>
          <a:p>
            <a:r>
              <a:rPr lang="en-US" dirty="0" smtClean="0">
                <a:latin typeface="+mj-lt"/>
              </a:rPr>
              <a:t>Optimal Characteristics:</a:t>
            </a:r>
          </a:p>
          <a:p>
            <a:pPr lvl="1"/>
            <a:r>
              <a:rPr lang="en-US" dirty="0" smtClean="0">
                <a:latin typeface="+mj-lt"/>
              </a:rPr>
              <a:t>Max. Aerodynamic Efficiency </a:t>
            </a:r>
          </a:p>
          <a:p>
            <a:pPr lvl="1"/>
            <a:r>
              <a:rPr lang="en-US" dirty="0" smtClean="0">
                <a:latin typeface="+mj-lt"/>
              </a:rPr>
              <a:t>High Lift</a:t>
            </a:r>
          </a:p>
          <a:p>
            <a:pPr lvl="1"/>
            <a:r>
              <a:rPr lang="en-US" dirty="0" smtClean="0">
                <a:latin typeface="+mj-lt"/>
              </a:rPr>
              <a:t>Low Drag</a:t>
            </a:r>
          </a:p>
          <a:p>
            <a:pPr lvl="1"/>
            <a:r>
              <a:rPr lang="en-US" dirty="0" smtClean="0">
                <a:latin typeface="+mj-lt"/>
              </a:rPr>
              <a:t>Low Stall Speed</a:t>
            </a:r>
          </a:p>
          <a:p>
            <a:pPr lvl="1"/>
            <a:r>
              <a:rPr lang="en-US" dirty="0" smtClean="0">
                <a:latin typeface="+mj-lt"/>
              </a:rPr>
              <a:t>High Cruise Speed</a:t>
            </a:r>
          </a:p>
          <a:p>
            <a:pPr marL="393192" lvl="1" indent="0">
              <a:buNone/>
            </a:pPr>
            <a:endParaRPr lang="en-US" dirty="0" smtClean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9512" y="2133600"/>
            <a:ext cx="3557587" cy="438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007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Empennage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u="sng" dirty="0" smtClean="0">
                <a:latin typeface="+mj-lt"/>
              </a:rPr>
              <a:t>Horizontal Tail:</a:t>
            </a:r>
            <a:endParaRPr lang="en-US" sz="28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Primary Function</a:t>
            </a:r>
            <a:r>
              <a:rPr lang="en-US" dirty="0" smtClean="0">
                <a:latin typeface="+mj-lt"/>
              </a:rPr>
              <a:t>:</a:t>
            </a:r>
          </a:p>
          <a:p>
            <a:pPr lvl="1"/>
            <a:r>
              <a:rPr lang="en-US" sz="2000" dirty="0" smtClean="0">
                <a:latin typeface="+mj-lt"/>
              </a:rPr>
              <a:t>Longitudinal Stability</a:t>
            </a:r>
          </a:p>
          <a:p>
            <a:r>
              <a:rPr lang="en-US" sz="2400" dirty="0" smtClean="0">
                <a:latin typeface="+mj-lt"/>
              </a:rPr>
              <a:t>Major Areas of Influence:</a:t>
            </a:r>
          </a:p>
          <a:p>
            <a:pPr lvl="1"/>
            <a:r>
              <a:rPr lang="en-US" sz="2000" dirty="0" smtClean="0">
                <a:latin typeface="+mj-lt"/>
              </a:rPr>
              <a:t>Longitudinal Trim and Control</a:t>
            </a:r>
          </a:p>
          <a:p>
            <a:pPr lvl="1"/>
            <a:endParaRPr lang="en-US" dirty="0" smtClean="0">
              <a:latin typeface="+mj-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905000"/>
            <a:ext cx="4038600" cy="4434840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 smtClean="0">
                <a:latin typeface="+mj-lt"/>
              </a:rPr>
              <a:t>Vertical Tail:</a:t>
            </a:r>
            <a:endParaRPr lang="en-US" sz="2800" dirty="0" smtClean="0">
              <a:latin typeface="+mj-lt"/>
            </a:endParaRPr>
          </a:p>
          <a:p>
            <a:r>
              <a:rPr lang="en-US" sz="2400" dirty="0">
                <a:latin typeface="+mj-lt"/>
              </a:rPr>
              <a:t>Primary Function:</a:t>
            </a:r>
            <a:endParaRPr lang="en-US" dirty="0">
              <a:latin typeface="+mj-lt"/>
            </a:endParaRPr>
          </a:p>
          <a:p>
            <a:pPr lvl="1"/>
            <a:r>
              <a:rPr lang="en-US" sz="2000" dirty="0">
                <a:latin typeface="+mj-lt"/>
              </a:rPr>
              <a:t>Directional Stability</a:t>
            </a:r>
          </a:p>
          <a:p>
            <a:r>
              <a:rPr lang="en-US" sz="2400" dirty="0">
                <a:latin typeface="+mj-lt"/>
              </a:rPr>
              <a:t>Major Areas of Influence:</a:t>
            </a:r>
            <a:endParaRPr lang="en-US" dirty="0">
              <a:latin typeface="+mj-lt"/>
            </a:endParaRPr>
          </a:p>
          <a:p>
            <a:pPr lvl="1"/>
            <a:r>
              <a:rPr lang="en-US" sz="2000" dirty="0">
                <a:latin typeface="+mj-lt"/>
              </a:rPr>
              <a:t>Directional Trim and Control</a:t>
            </a:r>
          </a:p>
          <a:p>
            <a:pPr marL="393192" lvl="1" indent="0">
              <a:buNone/>
            </a:pPr>
            <a:endParaRPr lang="en-US" dirty="0" smtClean="0">
              <a:latin typeface="+mj-lt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43400"/>
            <a:ext cx="248602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57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68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Empennage Configuration Examples</a:t>
            </a:r>
            <a:endParaRPr lang="en-US" sz="4400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3728402" cy="460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530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latin typeface="+mj-lt"/>
              </a:rPr>
              <a:t>Analysis Methods for Optimal Design</a:t>
            </a:r>
            <a:endParaRPr lang="en-US" sz="4800" dirty="0">
              <a:latin typeface="+mj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935479"/>
            <a:ext cx="8229600" cy="438912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Use </a:t>
            </a:r>
            <a:r>
              <a:rPr lang="en-US" sz="2800" dirty="0" smtClean="0">
                <a:latin typeface="+mj-lt"/>
              </a:rPr>
              <a:t>XFOIL </a:t>
            </a:r>
            <a:r>
              <a:rPr lang="en-US" sz="2800" dirty="0">
                <a:latin typeface="+mj-lt"/>
              </a:rPr>
              <a:t>to calculate the pressure distribution on 2D airfoils to determine lift and drag </a:t>
            </a:r>
            <a:r>
              <a:rPr lang="en-US" sz="2800" dirty="0" smtClean="0">
                <a:latin typeface="+mj-lt"/>
              </a:rPr>
              <a:t>characteristics.</a:t>
            </a:r>
            <a:endParaRPr lang="en-US" sz="28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7001" y="2971800"/>
            <a:ext cx="5209999" cy="341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977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j-lt"/>
              </a:rPr>
              <a:t>Team Members</a:t>
            </a:r>
            <a:endParaRPr lang="en-US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spcBef>
                <a:spcPts val="1200"/>
              </a:spcBef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Antwon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Blackmon, ME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Walker Carr, ME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Alek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Hoffman, EE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Ryan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Jantzen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, ME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Eric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Prast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, EE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Brian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Roney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CpE</a:t>
            </a:r>
            <a:endParaRPr lang="en-US" sz="2400" b="1" dirty="0" smtClean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403" y="6096000"/>
            <a:ext cx="2425397" cy="698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6600" y="6133443"/>
            <a:ext cx="1887898" cy="62352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377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8"/>
            <a:ext cx="8229600" cy="1143000"/>
          </a:xfrm>
        </p:spPr>
        <p:txBody>
          <a:bodyPr>
            <a:noAutofit/>
          </a:bodyPr>
          <a:lstStyle/>
          <a:p>
            <a:r>
              <a:rPr lang="en-US" sz="4300" dirty="0" smtClean="0">
                <a:latin typeface="+mj-lt"/>
              </a:rPr>
              <a:t>Analysis Methods for Optimal Design</a:t>
            </a:r>
            <a:endParaRPr lang="en-US" sz="43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8"/>
            <a:ext cx="8229600" cy="438912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+mj-lt"/>
              </a:rPr>
              <a:t>Use XFLR5 to determine the lift and drag characteristics for the both the 3-D wing and empennage.</a:t>
            </a:r>
            <a:endParaRPr lang="en-US" sz="24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799" y="2971800"/>
            <a:ext cx="5211763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070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8"/>
            <a:ext cx="8229600" cy="1143000"/>
          </a:xfrm>
        </p:spPr>
        <p:txBody>
          <a:bodyPr>
            <a:normAutofit/>
          </a:bodyPr>
          <a:lstStyle/>
          <a:p>
            <a:r>
              <a:rPr lang="en-US" sz="4300" dirty="0" smtClean="0">
                <a:latin typeface="+mj-lt"/>
              </a:rPr>
              <a:t>Analysis Methods for Optimal Design</a:t>
            </a:r>
            <a:endParaRPr lang="en-US" sz="43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78"/>
            <a:ext cx="8229600" cy="438912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Use the Aerospace toolkit in </a:t>
            </a:r>
            <a:r>
              <a:rPr lang="en-US" dirty="0" err="1" smtClean="0">
                <a:latin typeface="+mj-lt"/>
              </a:rPr>
              <a:t>Matlab</a:t>
            </a:r>
            <a:r>
              <a:rPr lang="en-US" dirty="0" smtClean="0">
                <a:latin typeface="+mj-lt"/>
              </a:rPr>
              <a:t> to simulate the flight of our aircraft in </a:t>
            </a:r>
            <a:r>
              <a:rPr lang="en-US" dirty="0" err="1" smtClean="0">
                <a:latin typeface="+mj-lt"/>
              </a:rPr>
              <a:t>Flightgear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581400"/>
            <a:ext cx="3124200" cy="233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3816" y="3581401"/>
            <a:ext cx="3135284" cy="233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210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8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+mj-lt"/>
              </a:rPr>
              <a:t>Material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91" y="1505420"/>
            <a:ext cx="8229600" cy="438912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The most important material properties to be considered are </a:t>
            </a:r>
            <a:r>
              <a:rPr lang="en-US" sz="2800" dirty="0" smtClean="0">
                <a:latin typeface="+mj-lt"/>
              </a:rPr>
              <a:t>:</a:t>
            </a:r>
          </a:p>
          <a:p>
            <a:pPr lvl="1"/>
            <a:r>
              <a:rPr lang="en-US" dirty="0" smtClean="0">
                <a:latin typeface="+mj-lt"/>
              </a:rPr>
              <a:t>Density</a:t>
            </a:r>
          </a:p>
          <a:p>
            <a:pPr lvl="2"/>
            <a:r>
              <a:rPr lang="en-US" dirty="0" smtClean="0">
                <a:latin typeface="+mj-lt"/>
              </a:rPr>
              <a:t>Weight must be minimized to increase lift capacity</a:t>
            </a:r>
          </a:p>
          <a:p>
            <a:pPr lvl="2"/>
            <a:r>
              <a:rPr lang="en-US" dirty="0" smtClean="0">
                <a:latin typeface="+mj-lt"/>
              </a:rPr>
              <a:t>Lower weight means more air time</a:t>
            </a:r>
            <a:endParaRPr lang="en-US" sz="2000" dirty="0" smtClean="0">
              <a:latin typeface="+mj-lt"/>
            </a:endParaRPr>
          </a:p>
          <a:p>
            <a:pPr lvl="1"/>
            <a:r>
              <a:rPr lang="en-US" dirty="0" smtClean="0">
                <a:latin typeface="+mj-lt"/>
              </a:rPr>
              <a:t>Strength</a:t>
            </a:r>
          </a:p>
          <a:p>
            <a:pPr lvl="2"/>
            <a:r>
              <a:rPr lang="en-US" dirty="0">
                <a:latin typeface="+mj-lt"/>
              </a:rPr>
              <a:t>The wings will be under both tension and compression</a:t>
            </a:r>
          </a:p>
          <a:p>
            <a:pPr lvl="1"/>
            <a:r>
              <a:rPr lang="en-US" dirty="0" smtClean="0">
                <a:latin typeface="+mj-lt"/>
              </a:rPr>
              <a:t>Toughness</a:t>
            </a:r>
          </a:p>
          <a:p>
            <a:pPr lvl="2"/>
            <a:r>
              <a:rPr lang="en-US" dirty="0" smtClean="0">
                <a:latin typeface="+mj-lt"/>
              </a:rPr>
              <a:t>It </a:t>
            </a:r>
            <a:r>
              <a:rPr lang="en-US" dirty="0">
                <a:latin typeface="+mj-lt"/>
              </a:rPr>
              <a:t>is critical that no part of the airframe is subject to failure</a:t>
            </a:r>
          </a:p>
          <a:p>
            <a:pPr lvl="2"/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091" y="5513457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The best approach is to use different materials in different areas according to their properties </a:t>
            </a:r>
            <a:endParaRPr lang="en-US" sz="2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717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33251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j-lt"/>
              </a:rPr>
              <a:t>Material Selection</a:t>
            </a:r>
            <a:endParaRPr lang="en-US" sz="40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1475510"/>
            <a:ext cx="7240465" cy="4648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962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33251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j-lt"/>
              </a:rPr>
              <a:t>Material Selection</a:t>
            </a:r>
            <a:endParaRPr lang="en-US" sz="40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8885" y="1676400"/>
            <a:ext cx="6193158" cy="47695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538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Fabrication Method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600200"/>
            <a:ext cx="7391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Composite sheets are layered atop of the mold (or core in the case of the wing) in alternating directions.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An epoxy resin is applied to each layer of skin till it is saturated.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This is coated in no ply sheeting and placed inside of a vacuum bag.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The resin is left to harden for at least 6 to 9 hours depending on the type used.</a:t>
            </a:r>
            <a:endParaRPr lang="en-US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073" y="1309255"/>
            <a:ext cx="8280528" cy="51867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835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Selected Materials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u="sng" dirty="0" smtClean="0">
                <a:latin typeface="+mj-lt"/>
              </a:rPr>
              <a:t>Fiberglass</a:t>
            </a:r>
            <a:r>
              <a:rPr lang="en-US" sz="2400" dirty="0" smtClean="0">
                <a:latin typeface="+mj-lt"/>
              </a:rPr>
              <a:t> </a:t>
            </a:r>
          </a:p>
          <a:p>
            <a:pPr lvl="1"/>
            <a:r>
              <a:rPr lang="en-US" sz="2000" dirty="0" smtClean="0">
                <a:latin typeface="+mj-lt"/>
              </a:rPr>
              <a:t>A cloth woven of fibers of thinly extruded glass. Weight and strength varies with weave style and thickness.</a:t>
            </a:r>
          </a:p>
          <a:p>
            <a:r>
              <a:rPr lang="en-US" sz="2400" u="sng" dirty="0" smtClean="0">
                <a:latin typeface="+mj-lt"/>
              </a:rPr>
              <a:t>Polystyrene blue foam</a:t>
            </a:r>
          </a:p>
          <a:p>
            <a:pPr lvl="1"/>
            <a:r>
              <a:rPr lang="en-US" sz="2000" dirty="0" smtClean="0">
                <a:latin typeface="+mj-lt"/>
              </a:rPr>
              <a:t>A foam commonly used in RC flying wings and insulation. It has a compressive strength of 25 psi and a density of 1.9 </a:t>
            </a:r>
            <a:r>
              <a:rPr lang="en-US" sz="2000" dirty="0" err="1" smtClean="0">
                <a:latin typeface="+mj-lt"/>
              </a:rPr>
              <a:t>lb</a:t>
            </a:r>
            <a:r>
              <a:rPr lang="en-US" sz="2000" dirty="0" smtClean="0">
                <a:latin typeface="+mj-lt"/>
              </a:rPr>
              <a:t>/ft</a:t>
            </a:r>
            <a:r>
              <a:rPr lang="en-US" sz="2000" baseline="30000" dirty="0" smtClean="0">
                <a:latin typeface="+mj-lt"/>
              </a:rPr>
              <a:t>3</a:t>
            </a:r>
            <a:r>
              <a:rPr lang="en-US" sz="2000" dirty="0" smtClean="0">
                <a:latin typeface="+mj-lt"/>
              </a:rPr>
              <a:t>. </a:t>
            </a:r>
            <a:endParaRPr lang="en-US" sz="2000" baseline="30000" dirty="0" smtClean="0">
              <a:latin typeface="+mj-lt"/>
            </a:endParaRPr>
          </a:p>
          <a:p>
            <a:r>
              <a:rPr lang="en-US" sz="2400" u="sng" dirty="0" err="1" smtClean="0">
                <a:latin typeface="+mj-lt"/>
              </a:rPr>
              <a:t>Spyder</a:t>
            </a:r>
            <a:r>
              <a:rPr lang="en-US" sz="2400" u="sng" dirty="0" smtClean="0">
                <a:latin typeface="+mj-lt"/>
              </a:rPr>
              <a:t> foam</a:t>
            </a:r>
          </a:p>
          <a:p>
            <a:pPr lvl="1"/>
            <a:r>
              <a:rPr lang="en-US" sz="2000" dirty="0" smtClean="0">
                <a:latin typeface="+mj-lt"/>
              </a:rPr>
              <a:t> A foam that has a vertical cell structure that provides a compressive strength of 60 psi and density of 2.3 </a:t>
            </a:r>
            <a:r>
              <a:rPr lang="en-US" sz="2000" dirty="0" err="1" smtClean="0">
                <a:latin typeface="+mj-lt"/>
              </a:rPr>
              <a:t>lb</a:t>
            </a:r>
            <a:r>
              <a:rPr lang="en-US" sz="2000" dirty="0" smtClean="0">
                <a:latin typeface="+mj-lt"/>
              </a:rPr>
              <a:t>/ft</a:t>
            </a:r>
            <a:r>
              <a:rPr lang="en-US" sz="2000" baseline="30000" dirty="0" smtClean="0">
                <a:latin typeface="+mj-lt"/>
              </a:rPr>
              <a:t>3</a:t>
            </a:r>
          </a:p>
          <a:p>
            <a:r>
              <a:rPr lang="en-US" sz="2400" u="sng" dirty="0" smtClean="0">
                <a:latin typeface="+mj-lt"/>
              </a:rPr>
              <a:t>Carbon fiber </a:t>
            </a:r>
          </a:p>
          <a:p>
            <a:pPr lvl="1"/>
            <a:r>
              <a:rPr lang="en-US" sz="2000" dirty="0" smtClean="0">
                <a:latin typeface="+mj-lt"/>
              </a:rPr>
              <a:t>features a higher tensile strength and toughness than fiberglass for similar a similar density. </a:t>
            </a:r>
          </a:p>
          <a:p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871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586" y="94947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Materials</a:t>
            </a:r>
            <a:endParaRPr lang="en-US" dirty="0"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265" y="1226486"/>
            <a:ext cx="3627615" cy="246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4834" y="1227530"/>
            <a:ext cx="3658047" cy="250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7346" y="4123661"/>
            <a:ext cx="3674748" cy="237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5400000">
            <a:off x="2506594" y="2202926"/>
            <a:ext cx="416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Carbon Fiber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986" y="3689866"/>
            <a:ext cx="3627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Fiberglass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1031359" y="512964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+mj-lt"/>
              </a:rPr>
              <a:t>Spyder</a:t>
            </a:r>
            <a:r>
              <a:rPr lang="en-US" dirty="0" smtClean="0">
                <a:latin typeface="+mj-lt"/>
              </a:rPr>
              <a:t> Foam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965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Concepts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5334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Fiberglass Skin and Blue Foam Core</a:t>
            </a:r>
          </a:p>
          <a:p>
            <a:pPr lvl="1" indent="-342900"/>
            <a:r>
              <a:rPr lang="en-US" sz="2000" dirty="0" smtClean="0">
                <a:latin typeface="+mj-lt"/>
              </a:rPr>
              <a:t>Combination of lowest weight and least strength</a:t>
            </a:r>
            <a:endParaRPr lang="en-US" sz="2000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Fiberglass Skin and </a:t>
            </a:r>
            <a:r>
              <a:rPr lang="en-US" sz="2400" dirty="0" err="1" smtClean="0">
                <a:latin typeface="+mj-lt"/>
              </a:rPr>
              <a:t>Spyder</a:t>
            </a:r>
            <a:r>
              <a:rPr lang="en-US" sz="2400" dirty="0" smtClean="0">
                <a:latin typeface="+mj-lt"/>
              </a:rPr>
              <a:t> Foam Core</a:t>
            </a:r>
          </a:p>
          <a:p>
            <a:pPr lvl="1" indent="-342900"/>
            <a:r>
              <a:rPr lang="en-US" sz="2000" dirty="0" smtClean="0">
                <a:latin typeface="+mj-lt"/>
              </a:rPr>
              <a:t>Increased compressive strength</a:t>
            </a:r>
          </a:p>
          <a:p>
            <a:pPr lvl="1" indent="-342900"/>
            <a:r>
              <a:rPr lang="en-US" sz="2000" dirty="0" smtClean="0">
                <a:latin typeface="+mj-lt"/>
              </a:rPr>
              <a:t>Reduction in spar size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Carbon Fiber Skin and Blue Foam Core</a:t>
            </a:r>
          </a:p>
          <a:p>
            <a:pPr lvl="1"/>
            <a:r>
              <a:rPr lang="en-US" sz="2000" dirty="0" smtClean="0">
                <a:latin typeface="+mj-lt"/>
              </a:rPr>
              <a:t>Higher strength with less material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Carbon Fiber Skin and </a:t>
            </a:r>
            <a:r>
              <a:rPr lang="en-US" sz="2400" dirty="0" err="1" smtClean="0">
                <a:latin typeface="+mj-lt"/>
              </a:rPr>
              <a:t>Spyder</a:t>
            </a:r>
            <a:r>
              <a:rPr lang="en-US" sz="2400" dirty="0" smtClean="0">
                <a:latin typeface="+mj-lt"/>
              </a:rPr>
              <a:t> Foam Core</a:t>
            </a:r>
          </a:p>
          <a:p>
            <a:pPr lvl="1" indent="-342900"/>
            <a:r>
              <a:rPr lang="en-US" sz="2000" dirty="0" smtClean="0">
                <a:latin typeface="+mj-lt"/>
              </a:rPr>
              <a:t>Highest possible strength with lowest material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Hybrid composite skin</a:t>
            </a:r>
          </a:p>
          <a:p>
            <a:pPr lvl="1" indent="-342900"/>
            <a:r>
              <a:rPr lang="en-US" sz="2000" dirty="0" smtClean="0">
                <a:latin typeface="+mj-lt"/>
              </a:rPr>
              <a:t>Combination of fiberglass and carbon fiber</a:t>
            </a:r>
            <a:endParaRPr lang="en-US" sz="2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747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j-lt"/>
              </a:rPr>
              <a:t>Concept 5: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Hybrid Composite Skin</a:t>
            </a: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850"/>
          <a:stretch/>
        </p:blipFill>
        <p:spPr>
          <a:xfrm>
            <a:off x="3733800" y="1697182"/>
            <a:ext cx="5247362" cy="4260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673157"/>
            <a:ext cx="373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Carbon fiber forms the outer layer with its high fracture toughness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Used to reinforce key sections of the plane including the nose, payload area, and wings.</a:t>
            </a:r>
            <a:endParaRPr lang="en-US" sz="20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002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Introduction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 smtClean="0">
                <a:latin typeface="+mj-lt"/>
                <a:cs typeface="Arial" pitchFamily="34" charset="0"/>
              </a:rPr>
              <a:t>Primary Objectives</a:t>
            </a:r>
            <a:r>
              <a:rPr lang="en-US" sz="2800" dirty="0" smtClean="0">
                <a:latin typeface="+mj-lt"/>
                <a:cs typeface="Arial" pitchFamily="34" charset="0"/>
              </a:rPr>
              <a:t>:</a:t>
            </a:r>
          </a:p>
          <a:p>
            <a:r>
              <a:rPr lang="en-US" sz="2800" dirty="0" smtClean="0">
                <a:latin typeface="+mj-lt"/>
                <a:cs typeface="Arial" pitchFamily="34" charset="0"/>
              </a:rPr>
              <a:t>Systems Engineering approach for the design and manufacture of an Unmanned Aerial System (UAS)</a:t>
            </a:r>
          </a:p>
          <a:p>
            <a:r>
              <a:rPr lang="en-US" sz="2800" dirty="0" smtClean="0">
                <a:latin typeface="+mj-lt"/>
                <a:cs typeface="Arial" pitchFamily="34" charset="0"/>
              </a:rPr>
              <a:t>System must be designed for:</a:t>
            </a:r>
          </a:p>
          <a:p>
            <a:pPr lvl="1"/>
            <a:r>
              <a:rPr lang="en-US" dirty="0" smtClean="0">
                <a:latin typeface="+mj-lt"/>
              </a:rPr>
              <a:t>Waypoint Navigation</a:t>
            </a:r>
          </a:p>
          <a:p>
            <a:pPr lvl="1"/>
            <a:r>
              <a:rPr lang="en-US" dirty="0" smtClean="0">
                <a:latin typeface="+mj-lt"/>
              </a:rPr>
              <a:t>Autonomous Area Search for Ground Targets</a:t>
            </a:r>
          </a:p>
          <a:p>
            <a:pPr lvl="1"/>
            <a:r>
              <a:rPr lang="en-US" dirty="0" smtClean="0">
                <a:latin typeface="+mj-lt"/>
              </a:rPr>
              <a:t>Image Recognition of Ground Targets</a:t>
            </a:r>
          </a:p>
          <a:p>
            <a:r>
              <a:rPr lang="en-US" sz="2800" dirty="0" smtClean="0">
                <a:latin typeface="+mj-lt"/>
                <a:cs typeface="Arial" pitchFamily="34" charset="0"/>
              </a:rPr>
              <a:t>System must comply with the 2012 AUVSI Student UAS Competition requirements.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488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Types of Motors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Electric Powered</a:t>
            </a:r>
          </a:p>
          <a:p>
            <a:pPr lvl="1"/>
            <a:r>
              <a:rPr lang="en-US" dirty="0" smtClean="0">
                <a:latin typeface="+mj-lt"/>
              </a:rPr>
              <a:t>Clean, easier to start, light as possible</a:t>
            </a:r>
          </a:p>
          <a:p>
            <a:r>
              <a:rPr lang="en-US" dirty="0" smtClean="0">
                <a:latin typeface="+mj-lt"/>
              </a:rPr>
              <a:t>Glow/Gas Engines</a:t>
            </a:r>
          </a:p>
          <a:p>
            <a:pPr lvl="1"/>
            <a:r>
              <a:rPr lang="en-US" dirty="0" smtClean="0">
                <a:latin typeface="+mj-lt"/>
              </a:rPr>
              <a:t>High energy/weight ratio </a:t>
            </a:r>
          </a:p>
          <a:p>
            <a:pPr lvl="1"/>
            <a:r>
              <a:rPr lang="en-US" dirty="0" smtClean="0">
                <a:latin typeface="+mj-lt"/>
              </a:rPr>
              <a:t>Noisy</a:t>
            </a:r>
          </a:p>
          <a:p>
            <a:r>
              <a:rPr lang="en-US" dirty="0" smtClean="0">
                <a:latin typeface="+mj-lt"/>
              </a:rPr>
              <a:t>Propellers</a:t>
            </a: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025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Electric Powered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43484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latin typeface="+mj-lt"/>
              </a:rPr>
              <a:t>Brushed Motors:</a:t>
            </a:r>
            <a:endParaRPr lang="en-US" u="sng" dirty="0" smtClean="0">
              <a:latin typeface="+mj-lt"/>
            </a:endParaRPr>
          </a:p>
          <a:p>
            <a:r>
              <a:rPr lang="en-US" sz="2600" dirty="0" smtClean="0">
                <a:latin typeface="+mj-lt"/>
              </a:rPr>
              <a:t>Have brushes that carry current and spin the rotor.</a:t>
            </a:r>
          </a:p>
          <a:p>
            <a:r>
              <a:rPr lang="en-US" sz="2600" dirty="0" smtClean="0">
                <a:latin typeface="+mj-lt"/>
              </a:rPr>
              <a:t>Less expensive</a:t>
            </a:r>
          </a:p>
          <a:p>
            <a:r>
              <a:rPr lang="en-US" sz="2600" dirty="0" smtClean="0">
                <a:latin typeface="+mj-lt"/>
              </a:rPr>
              <a:t>Needs more maintenance</a:t>
            </a:r>
          </a:p>
          <a:p>
            <a:r>
              <a:rPr lang="en-US" sz="2600" dirty="0" smtClean="0">
                <a:latin typeface="+mj-lt"/>
              </a:rPr>
              <a:t>Less efficient</a:t>
            </a:r>
          </a:p>
          <a:p>
            <a:endParaRPr lang="en-US" sz="2600" dirty="0" smtClean="0">
              <a:latin typeface="+mj-lt"/>
            </a:endParaRPr>
          </a:p>
          <a:p>
            <a:endParaRPr lang="en-US" sz="2600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43484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latin typeface="+mj-lt"/>
              </a:rPr>
              <a:t>Brushless Motors:</a:t>
            </a:r>
          </a:p>
          <a:p>
            <a:r>
              <a:rPr lang="en-US" sz="2600" smtClean="0">
                <a:latin typeface="+mj-lt"/>
              </a:rPr>
              <a:t>A </a:t>
            </a:r>
            <a:r>
              <a:rPr lang="en-US" sz="2600" dirty="0" smtClean="0">
                <a:latin typeface="+mj-lt"/>
              </a:rPr>
              <a:t>speed control energizes an electro-magnetic field causing the motor to turn</a:t>
            </a:r>
          </a:p>
          <a:p>
            <a:r>
              <a:rPr lang="en-US" sz="2600" dirty="0" smtClean="0">
                <a:latin typeface="+mj-lt"/>
              </a:rPr>
              <a:t>More expensive</a:t>
            </a:r>
          </a:p>
          <a:p>
            <a:r>
              <a:rPr lang="en-US" sz="2600" dirty="0" smtClean="0">
                <a:latin typeface="+mj-lt"/>
              </a:rPr>
              <a:t>Needs less maintenance</a:t>
            </a:r>
          </a:p>
          <a:p>
            <a:r>
              <a:rPr lang="en-US" sz="2600" dirty="0" smtClean="0">
                <a:latin typeface="+mj-lt"/>
              </a:rPr>
              <a:t>More efficient</a:t>
            </a:r>
          </a:p>
          <a:p>
            <a:endParaRPr lang="en-US" sz="2600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0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Glow/Gas Engines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1524000"/>
            <a:ext cx="4040188" cy="46021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Internal combustion engines.</a:t>
            </a:r>
          </a:p>
          <a:p>
            <a:r>
              <a:rPr lang="en-US" dirty="0" smtClean="0">
                <a:latin typeface="+mj-lt"/>
              </a:rPr>
              <a:t>Glow engines can not be operated with “gas”</a:t>
            </a:r>
          </a:p>
          <a:p>
            <a:r>
              <a:rPr lang="en-US" dirty="0" smtClean="0">
                <a:latin typeface="+mj-lt"/>
              </a:rPr>
              <a:t>Doesn’t use spark plug</a:t>
            </a:r>
          </a:p>
          <a:p>
            <a:r>
              <a:rPr lang="en-US" dirty="0" smtClean="0">
                <a:latin typeface="+mj-lt"/>
              </a:rPr>
              <a:t>2 stroke engines </a:t>
            </a:r>
          </a:p>
          <a:p>
            <a:pPr lvl="1"/>
            <a:r>
              <a:rPr lang="en-US" dirty="0" smtClean="0">
                <a:latin typeface="+mj-lt"/>
              </a:rPr>
              <a:t>Fires with every revolution</a:t>
            </a:r>
          </a:p>
          <a:p>
            <a:pPr lvl="1"/>
            <a:r>
              <a:rPr lang="en-US" dirty="0" smtClean="0">
                <a:latin typeface="+mj-lt"/>
              </a:rPr>
              <a:t>Easier to operate than 4 stroke</a:t>
            </a:r>
          </a:p>
          <a:p>
            <a:r>
              <a:rPr lang="en-US" dirty="0" smtClean="0">
                <a:latin typeface="+mj-lt"/>
              </a:rPr>
              <a:t>4 stroke engines</a:t>
            </a:r>
          </a:p>
          <a:p>
            <a:pPr lvl="1"/>
            <a:r>
              <a:rPr lang="en-US" dirty="0" smtClean="0">
                <a:latin typeface="+mj-lt"/>
              </a:rPr>
              <a:t>Fires with every 2 revolution</a:t>
            </a:r>
          </a:p>
          <a:p>
            <a:pPr lvl="1"/>
            <a:r>
              <a:rPr lang="en-US" dirty="0" smtClean="0">
                <a:latin typeface="+mj-lt"/>
              </a:rPr>
              <a:t>More maintenance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7418" y="2036373"/>
            <a:ext cx="3581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105400" y="4115368"/>
            <a:ext cx="2819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j-lt"/>
              </a:rPr>
              <a:t>http://www.nitroplanes.com/dle55gaen.html</a:t>
            </a:r>
            <a:endParaRPr lang="en-US" sz="1100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36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Propellers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Help move plane forward</a:t>
            </a:r>
          </a:p>
          <a:p>
            <a:r>
              <a:rPr lang="en-US" dirty="0" smtClean="0">
                <a:latin typeface="+mj-lt"/>
              </a:rPr>
              <a:t>Increase thrust</a:t>
            </a:r>
          </a:p>
          <a:p>
            <a:r>
              <a:rPr lang="en-US" dirty="0" smtClean="0">
                <a:latin typeface="+mj-lt"/>
              </a:rPr>
              <a:t>Single blade two-blade propeller</a:t>
            </a:r>
          </a:p>
          <a:p>
            <a:endParaRPr lang="en-US" dirty="0" smtClean="0">
              <a:latin typeface="+mj-lt"/>
            </a:endParaRPr>
          </a:p>
          <a:p>
            <a:pPr>
              <a:buNone/>
            </a:pP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524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200400"/>
            <a:ext cx="2971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537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+mj-lt"/>
              </a:rPr>
              <a:t>Power supply system components and </a:t>
            </a:r>
            <a:r>
              <a:rPr lang="en-US" dirty="0" smtClean="0">
                <a:latin typeface="+mj-lt"/>
              </a:rPr>
              <a:t>requirements:</a:t>
            </a:r>
          </a:p>
          <a:p>
            <a:pPr lvl="1"/>
            <a:r>
              <a:rPr lang="en-US" sz="2600" dirty="0" smtClean="0">
                <a:latin typeface="+mj-lt"/>
              </a:rPr>
              <a:t>Electrical Storage Device</a:t>
            </a:r>
          </a:p>
          <a:p>
            <a:pPr lvl="1"/>
            <a:r>
              <a:rPr lang="en-US" sz="2600" dirty="0" smtClean="0">
                <a:latin typeface="+mj-lt"/>
              </a:rPr>
              <a:t>Voltage Regulator</a:t>
            </a:r>
          </a:p>
          <a:p>
            <a:pPr lvl="1"/>
            <a:r>
              <a:rPr lang="en-US" sz="2600" dirty="0" smtClean="0">
                <a:latin typeface="+mj-lt"/>
              </a:rPr>
              <a:t>Recharging Device</a:t>
            </a:r>
          </a:p>
          <a:p>
            <a:pPr lvl="1"/>
            <a:r>
              <a:rPr lang="en-US" sz="2600" dirty="0">
                <a:latin typeface="+mj-lt"/>
              </a:rPr>
              <a:t>The requirements for these basic components are drawn from attributes that are universally beneficial for an </a:t>
            </a:r>
            <a:r>
              <a:rPr lang="en-US" sz="2600" dirty="0" smtClean="0">
                <a:latin typeface="+mj-lt"/>
              </a:rPr>
              <a:t>aircraft’s composition. </a:t>
            </a:r>
            <a:endParaRPr lang="en-US" sz="2600" dirty="0">
              <a:latin typeface="+mj-lt"/>
            </a:endParaRPr>
          </a:p>
          <a:p>
            <a:pPr lvl="1"/>
            <a:r>
              <a:rPr lang="en-US" sz="2600" dirty="0" smtClean="0">
                <a:latin typeface="+mj-lt"/>
              </a:rPr>
              <a:t>Low weight</a:t>
            </a:r>
          </a:p>
          <a:p>
            <a:pPr lvl="1"/>
            <a:r>
              <a:rPr lang="en-US" sz="2600" dirty="0">
                <a:latin typeface="+mj-lt"/>
              </a:rPr>
              <a:t>S</a:t>
            </a:r>
            <a:r>
              <a:rPr lang="en-US" sz="2600" dirty="0" smtClean="0">
                <a:latin typeface="+mj-lt"/>
              </a:rPr>
              <a:t>mall size</a:t>
            </a:r>
          </a:p>
          <a:p>
            <a:pPr lvl="1"/>
            <a:r>
              <a:rPr lang="en-US" sz="2600" dirty="0">
                <a:latin typeface="+mj-lt"/>
              </a:rPr>
              <a:t>L</a:t>
            </a:r>
            <a:r>
              <a:rPr lang="en-US" sz="2600" dirty="0" smtClean="0">
                <a:latin typeface="+mj-lt"/>
              </a:rPr>
              <a:t>ow </a:t>
            </a:r>
            <a:r>
              <a:rPr lang="en-US" sz="2600" dirty="0">
                <a:latin typeface="+mj-lt"/>
              </a:rPr>
              <a:t>heat </a:t>
            </a:r>
            <a:r>
              <a:rPr lang="en-US" sz="2600" dirty="0" smtClean="0">
                <a:latin typeface="+mj-lt"/>
              </a:rPr>
              <a:t>emission</a:t>
            </a:r>
          </a:p>
          <a:p>
            <a:pPr lvl="1"/>
            <a:r>
              <a:rPr lang="en-US" sz="2600" dirty="0" smtClean="0">
                <a:latin typeface="+mj-lt"/>
              </a:rPr>
              <a:t>Ability </a:t>
            </a:r>
            <a:r>
              <a:rPr lang="en-US" sz="2600" dirty="0">
                <a:latin typeface="+mj-lt"/>
              </a:rPr>
              <a:t>to </a:t>
            </a:r>
            <a:r>
              <a:rPr lang="en-US" sz="2600" dirty="0" smtClean="0">
                <a:latin typeface="+mj-lt"/>
              </a:rPr>
              <a:t>store and deliver </a:t>
            </a:r>
            <a:r>
              <a:rPr lang="en-US" sz="2600" dirty="0">
                <a:latin typeface="+mj-lt"/>
              </a:rPr>
              <a:t>the required electrical energy necessary for flight.</a:t>
            </a:r>
            <a:r>
              <a:rPr lang="en-US" sz="1400" dirty="0">
                <a:latin typeface="+mj-lt"/>
              </a:rPr>
              <a:t> </a:t>
            </a:r>
            <a:endParaRPr lang="en-US" sz="1400" dirty="0" smtClean="0"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04088"/>
            <a:ext cx="8229600" cy="7437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/>
              <a:t>Power Supply System Concept Generation 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810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+mj-lt"/>
              </a:rPr>
              <a:t>Power Supply System Concept Generation </a:t>
            </a:r>
            <a:endParaRPr lang="en-US" sz="36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+mj-lt"/>
              </a:rPr>
              <a:t>Close </a:t>
            </a:r>
            <a:r>
              <a:rPr lang="en-US" dirty="0">
                <a:latin typeface="+mj-lt"/>
              </a:rPr>
              <a:t>relationship with the propulsion system of the </a:t>
            </a:r>
            <a:r>
              <a:rPr lang="en-US" dirty="0" smtClean="0">
                <a:latin typeface="+mj-lt"/>
              </a:rPr>
              <a:t>aircraft.</a:t>
            </a:r>
          </a:p>
          <a:p>
            <a:pPr lvl="1"/>
            <a:r>
              <a:rPr lang="en-US" sz="2600" dirty="0">
                <a:latin typeface="+mj-lt"/>
              </a:rPr>
              <a:t>The propulsion plant of the aircraft could be powered either by gasoline or by electricity</a:t>
            </a:r>
            <a:r>
              <a:rPr lang="en-US" sz="2600" dirty="0" smtClean="0">
                <a:latin typeface="+mj-lt"/>
              </a:rPr>
              <a:t>.</a:t>
            </a:r>
          </a:p>
          <a:p>
            <a:pPr lvl="1"/>
            <a:r>
              <a:rPr lang="en-US" sz="2600" dirty="0" smtClean="0">
                <a:latin typeface="+mj-lt"/>
              </a:rPr>
              <a:t>Power supply system will either:</a:t>
            </a:r>
          </a:p>
          <a:p>
            <a:pPr lvl="1"/>
            <a:r>
              <a:rPr lang="en-US" sz="2600" dirty="0" smtClean="0">
                <a:latin typeface="+mj-lt"/>
              </a:rPr>
              <a:t>Supply propulsion plant and other electrical aircraft components.</a:t>
            </a:r>
          </a:p>
          <a:p>
            <a:pPr marL="393192" lvl="1" indent="0">
              <a:buNone/>
            </a:pPr>
            <a:r>
              <a:rPr lang="en-US" sz="2600" dirty="0">
                <a:latin typeface="+mj-lt"/>
              </a:rPr>
              <a:t>	</a:t>
            </a:r>
            <a:r>
              <a:rPr lang="en-US" sz="2600" dirty="0" smtClean="0">
                <a:latin typeface="+mj-lt"/>
              </a:rPr>
              <a:t>			or</a:t>
            </a:r>
          </a:p>
          <a:p>
            <a:pPr lvl="1"/>
            <a:r>
              <a:rPr lang="en-US" sz="2600" dirty="0" smtClean="0">
                <a:latin typeface="+mj-lt"/>
              </a:rPr>
              <a:t>Supply only the aircraft’s electrical components and not the propulsion plant.</a:t>
            </a:r>
          </a:p>
          <a:p>
            <a:endParaRPr lang="en-US" sz="18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969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295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+mj-lt"/>
              </a:rPr>
              <a:t>Electrical Storage device (Battery)</a:t>
            </a:r>
          </a:p>
          <a:p>
            <a:pPr lvl="1"/>
            <a:r>
              <a:rPr lang="en-US" sz="2400" dirty="0" smtClean="0">
                <a:latin typeface="+mj-lt"/>
              </a:rPr>
              <a:t>Most important part of power supply system.</a:t>
            </a:r>
          </a:p>
          <a:p>
            <a:pPr lvl="1"/>
            <a:r>
              <a:rPr lang="en-US" sz="2400" dirty="0" smtClean="0">
                <a:latin typeface="+mj-lt"/>
              </a:rPr>
              <a:t>Types of batteries and their characteristics: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352800"/>
            <a:ext cx="64293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704088"/>
            <a:ext cx="8229600" cy="7437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/>
              <a:t>Power Supply System Concept Generation </a:t>
            </a:r>
            <a:endParaRPr lang="en-US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031463"/>
            <a:ext cx="2057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047" b="17636"/>
          <a:stretch/>
        </p:blipFill>
        <p:spPr bwMode="auto">
          <a:xfrm>
            <a:off x="1790205" y="5031463"/>
            <a:ext cx="2400795" cy="144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286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NiMH Battery Concept</a:t>
            </a:r>
            <a:endParaRPr lang="en-US" dirty="0">
              <a:latin typeface="+mj-lt"/>
            </a:endParaRPr>
          </a:p>
        </p:txBody>
      </p:sp>
      <p:pic>
        <p:nvPicPr>
          <p:cNvPr id="5" name="Picture 52"/>
          <p:cNvPicPr>
            <a:picLocks noChangeAspect="1" noChangeArrowheads="1"/>
          </p:cNvPicPr>
          <p:nvPr/>
        </p:nvPicPr>
        <p:blipFill rotWithShape="1">
          <a:blip r:embed="rId2" cstate="print"/>
          <a:srcRect b="50000"/>
          <a:stretch/>
        </p:blipFill>
        <p:spPr bwMode="auto">
          <a:xfrm>
            <a:off x="304800" y="2262868"/>
            <a:ext cx="8808720" cy="337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542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j-lt"/>
              </a:rPr>
              <a:t>LiPo</a:t>
            </a:r>
            <a:r>
              <a:rPr lang="en-US" dirty="0" smtClean="0">
                <a:latin typeface="+mj-lt"/>
              </a:rPr>
              <a:t> Battery Concept</a:t>
            </a:r>
            <a:endParaRPr lang="en-US" dirty="0">
              <a:latin typeface="+mj-lt"/>
            </a:endParaRPr>
          </a:p>
        </p:txBody>
      </p:sp>
      <p:pic>
        <p:nvPicPr>
          <p:cNvPr id="4" name="Picture 5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49534"/>
          <a:stretch/>
        </p:blipFill>
        <p:spPr bwMode="auto">
          <a:xfrm>
            <a:off x="291820" y="2362201"/>
            <a:ext cx="8596622" cy="332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24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+mj-lt"/>
              </a:rPr>
              <a:t>Autopilot system requirements:</a:t>
            </a:r>
          </a:p>
          <a:p>
            <a:pPr lvl="1"/>
            <a:r>
              <a:rPr lang="en-US" sz="2200" dirty="0" smtClean="0">
                <a:latin typeface="+mj-lt"/>
              </a:rPr>
              <a:t>Source code that is easy to modify to be able to implement search area algorithm</a:t>
            </a:r>
          </a:p>
          <a:p>
            <a:pPr lvl="1"/>
            <a:r>
              <a:rPr lang="en-US" sz="2200" dirty="0" smtClean="0">
                <a:latin typeface="+mj-lt"/>
              </a:rPr>
              <a:t>Low power usage</a:t>
            </a:r>
          </a:p>
          <a:p>
            <a:pPr lvl="1"/>
            <a:r>
              <a:rPr lang="en-US" sz="2200" dirty="0" smtClean="0">
                <a:latin typeface="+mj-lt"/>
              </a:rPr>
              <a:t>Easy interface with most sensors </a:t>
            </a:r>
          </a:p>
          <a:p>
            <a:pPr lvl="1"/>
            <a:r>
              <a:rPr lang="en-US" sz="2200" dirty="0" smtClean="0">
                <a:latin typeface="+mj-lt"/>
              </a:rPr>
              <a:t>Way to control Camera System gimbal</a:t>
            </a:r>
          </a:p>
          <a:p>
            <a:endParaRPr lang="en-US" sz="1800" dirty="0" smtClean="0"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04088"/>
            <a:ext cx="8229600" cy="7437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Autopilot System Concept Generation 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165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629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Waypoint Navigation</a:t>
            </a:r>
            <a:endParaRPr lang="en-US" sz="4400" dirty="0">
              <a:latin typeface="+mj-l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98450" y="1905000"/>
            <a:ext cx="8547100" cy="4165600"/>
            <a:chOff x="298450" y="1346200"/>
            <a:chExt cx="8547100" cy="41656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50" y="1346200"/>
              <a:ext cx="8547100" cy="416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2057400" y="31623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Connector 7"/>
            <p:cNvSpPr/>
            <p:nvPr/>
          </p:nvSpPr>
          <p:spPr>
            <a:xfrm>
              <a:off x="6781800" y="28956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Connector 8"/>
            <p:cNvSpPr/>
            <p:nvPr/>
          </p:nvSpPr>
          <p:spPr>
            <a:xfrm>
              <a:off x="4724400" y="36576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4267200" y="28194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/>
            <p:cNvSpPr/>
            <p:nvPr/>
          </p:nvSpPr>
          <p:spPr>
            <a:xfrm>
              <a:off x="3505200" y="22860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2133600" y="2344850"/>
              <a:ext cx="1409700" cy="8174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1" idx="5"/>
            </p:cNvCxnSpPr>
            <p:nvPr/>
          </p:nvCxnSpPr>
          <p:spPr>
            <a:xfrm flipH="1" flipV="1">
              <a:off x="3570241" y="2351041"/>
              <a:ext cx="696960" cy="5064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9" idx="1"/>
              <a:endCxn id="10" idx="4"/>
            </p:cNvCxnSpPr>
            <p:nvPr/>
          </p:nvCxnSpPr>
          <p:spPr>
            <a:xfrm flipH="1" flipV="1">
              <a:off x="4305300" y="2895600"/>
              <a:ext cx="430259" cy="77315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8" idx="3"/>
              <a:endCxn id="9" idx="6"/>
            </p:cNvCxnSpPr>
            <p:nvPr/>
          </p:nvCxnSpPr>
          <p:spPr>
            <a:xfrm flipH="1">
              <a:off x="4800600" y="2960641"/>
              <a:ext cx="1992359" cy="73505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lowchart: Connector 33"/>
            <p:cNvSpPr/>
            <p:nvPr/>
          </p:nvSpPr>
          <p:spPr>
            <a:xfrm>
              <a:off x="7543800" y="419100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8" idx="5"/>
              <a:endCxn id="34" idx="1"/>
            </p:cNvCxnSpPr>
            <p:nvPr/>
          </p:nvCxnSpPr>
          <p:spPr>
            <a:xfrm>
              <a:off x="6846841" y="2960641"/>
              <a:ext cx="708118" cy="124151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455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u="sng" dirty="0" smtClean="0">
                <a:latin typeface="+mj-lt"/>
              </a:rPr>
              <a:t>Option 1</a:t>
            </a:r>
            <a:r>
              <a:rPr lang="en-US" sz="3200" dirty="0" smtClean="0">
                <a:latin typeface="+mj-lt"/>
              </a:rPr>
              <a:t>: </a:t>
            </a:r>
            <a:r>
              <a:rPr lang="en-US" sz="3200" dirty="0" err="1" smtClean="0">
                <a:latin typeface="+mj-lt"/>
              </a:rPr>
              <a:t>Ardupilot</a:t>
            </a:r>
            <a:r>
              <a:rPr lang="en-US" sz="3200" dirty="0" smtClean="0">
                <a:latin typeface="+mj-lt"/>
              </a:rPr>
              <a:t> Mega autopilot</a:t>
            </a:r>
          </a:p>
          <a:p>
            <a:r>
              <a:rPr lang="en-US" sz="2400" dirty="0" smtClean="0">
                <a:latin typeface="+mj-lt"/>
              </a:rPr>
              <a:t>Ideal battery: 7.4V 2s pack with peak 1A</a:t>
            </a:r>
          </a:p>
          <a:p>
            <a:pPr lvl="1"/>
            <a:r>
              <a:rPr lang="en-US" sz="1800" dirty="0" smtClean="0">
                <a:latin typeface="+mj-lt"/>
              </a:rPr>
              <a:t>Has built in power supply for 5V output lines</a:t>
            </a:r>
          </a:p>
          <a:p>
            <a:r>
              <a:rPr lang="en-US" sz="2400" dirty="0" smtClean="0">
                <a:latin typeface="+mj-lt"/>
              </a:rPr>
              <a:t>Weight: 45g, dimensions: 40mm x 69 mm</a:t>
            </a:r>
          </a:p>
          <a:p>
            <a:r>
              <a:rPr lang="en-US" sz="2400" dirty="0" smtClean="0">
                <a:latin typeface="+mj-lt"/>
              </a:rPr>
              <a:t>Pros</a:t>
            </a:r>
          </a:p>
          <a:p>
            <a:pPr lvl="1"/>
            <a:r>
              <a:rPr lang="en-US" sz="1800" dirty="0" smtClean="0">
                <a:latin typeface="+mj-lt"/>
              </a:rPr>
              <a:t>Built in kill switch</a:t>
            </a:r>
          </a:p>
          <a:p>
            <a:pPr lvl="1"/>
            <a:r>
              <a:rPr lang="en-US" sz="1800" dirty="0" smtClean="0">
                <a:latin typeface="+mj-lt"/>
              </a:rPr>
              <a:t>Program runs in windows</a:t>
            </a:r>
          </a:p>
          <a:p>
            <a:r>
              <a:rPr lang="en-US" sz="2400" dirty="0" smtClean="0">
                <a:latin typeface="+mj-lt"/>
              </a:rPr>
              <a:t>Cons</a:t>
            </a:r>
          </a:p>
          <a:p>
            <a:pPr lvl="1"/>
            <a:r>
              <a:rPr lang="en-US" sz="1800" dirty="0" smtClean="0">
                <a:latin typeface="+mj-lt"/>
              </a:rPr>
              <a:t>Lacks extra ports for camera gimbal</a:t>
            </a:r>
          </a:p>
          <a:p>
            <a:pPr lvl="1"/>
            <a:r>
              <a:rPr lang="en-US" sz="1800" dirty="0" smtClean="0">
                <a:latin typeface="+mj-lt"/>
              </a:rPr>
              <a:t>No source code is given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04088"/>
            <a:ext cx="8229600" cy="7437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Autopilot System Concept Generation </a:t>
            </a:r>
            <a:endParaRPr lang="en-US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73462"/>
            <a:ext cx="3352800" cy="224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211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38200"/>
          </a:xfrm>
        </p:spPr>
        <p:txBody>
          <a:bodyPr/>
          <a:lstStyle/>
          <a:p>
            <a:r>
              <a:rPr lang="en-US" u="sng" dirty="0" smtClean="0">
                <a:latin typeface="+mj-lt"/>
              </a:rPr>
              <a:t>Option 1</a:t>
            </a:r>
            <a:r>
              <a:rPr lang="en-US" dirty="0" smtClean="0">
                <a:latin typeface="+mj-lt"/>
              </a:rPr>
              <a:t>: </a:t>
            </a:r>
            <a:r>
              <a:rPr lang="en-US" dirty="0" err="1" smtClean="0">
                <a:latin typeface="+mj-lt"/>
              </a:rPr>
              <a:t>Ardupilot</a:t>
            </a:r>
            <a:r>
              <a:rPr lang="en-US" dirty="0" smtClean="0">
                <a:latin typeface="+mj-lt"/>
              </a:rPr>
              <a:t> Mega autopilot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28850"/>
            <a:ext cx="54102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704088"/>
            <a:ext cx="8229600" cy="7437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Autopilot System Concept Generation 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022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19600"/>
          </a:xfrm>
        </p:spPr>
        <p:txBody>
          <a:bodyPr>
            <a:normAutofit lnSpcReduction="10000"/>
          </a:bodyPr>
          <a:lstStyle/>
          <a:p>
            <a:r>
              <a:rPr lang="en-US" sz="3200" u="sng" dirty="0" smtClean="0">
                <a:latin typeface="+mj-lt"/>
              </a:rPr>
              <a:t>Option 2</a:t>
            </a:r>
            <a:r>
              <a:rPr lang="en-US" sz="3200" dirty="0" smtClean="0">
                <a:latin typeface="+mj-lt"/>
              </a:rPr>
              <a:t>: Piccolo SL autopilot board</a:t>
            </a:r>
          </a:p>
          <a:p>
            <a:r>
              <a:rPr lang="en-US" sz="2800" dirty="0" smtClean="0">
                <a:latin typeface="+mj-lt"/>
              </a:rPr>
              <a:t>5-30 Volt input, Power usage: 4W</a:t>
            </a:r>
          </a:p>
          <a:p>
            <a:r>
              <a:rPr lang="en-US" sz="2800" dirty="0" smtClean="0">
                <a:latin typeface="+mj-lt"/>
              </a:rPr>
              <a:t>Weight: 100g, dimensions: 130 x 59 x 19 mm</a:t>
            </a:r>
          </a:p>
          <a:p>
            <a:r>
              <a:rPr lang="en-US" sz="2800" dirty="0" smtClean="0">
                <a:latin typeface="+mj-lt"/>
              </a:rPr>
              <a:t>Pros</a:t>
            </a:r>
          </a:p>
          <a:p>
            <a:pPr lvl="1"/>
            <a:r>
              <a:rPr lang="en-US" sz="2000" dirty="0" smtClean="0">
                <a:latin typeface="+mj-lt"/>
              </a:rPr>
              <a:t>Can run at 100°+ F</a:t>
            </a:r>
          </a:p>
          <a:p>
            <a:pPr lvl="1"/>
            <a:r>
              <a:rPr lang="en-US" sz="2000" dirty="0" smtClean="0">
                <a:latin typeface="+mj-lt"/>
              </a:rPr>
              <a:t>10+ basic I/O lines</a:t>
            </a:r>
          </a:p>
          <a:p>
            <a:r>
              <a:rPr lang="en-US" sz="2800" dirty="0" smtClean="0">
                <a:latin typeface="+mj-lt"/>
              </a:rPr>
              <a:t>Cons</a:t>
            </a:r>
          </a:p>
          <a:p>
            <a:pPr lvl="1"/>
            <a:r>
              <a:rPr lang="en-US" sz="2000" dirty="0" smtClean="0">
                <a:latin typeface="+mj-lt"/>
              </a:rPr>
              <a:t>The developer kit is sold separate</a:t>
            </a:r>
          </a:p>
          <a:p>
            <a:pPr lvl="1"/>
            <a:r>
              <a:rPr lang="en-US" sz="2000" dirty="0" smtClean="0">
                <a:latin typeface="+mj-lt"/>
              </a:rPr>
              <a:t>The source code is made to not be modified</a:t>
            </a:r>
          </a:p>
          <a:p>
            <a:pPr lvl="1"/>
            <a:r>
              <a:rPr lang="en-US" sz="2000" dirty="0" smtClean="0">
                <a:latin typeface="+mj-lt"/>
              </a:rPr>
              <a:t>Advanced features sold separately</a:t>
            </a:r>
          </a:p>
          <a:p>
            <a:pPr lvl="2"/>
            <a:r>
              <a:rPr lang="en-US" sz="1400" dirty="0" smtClean="0">
                <a:latin typeface="+mj-lt"/>
              </a:rPr>
              <a:t>i.e. </a:t>
            </a:r>
            <a:r>
              <a:rPr lang="en-US" sz="1400" dirty="0" err="1" smtClean="0">
                <a:latin typeface="+mj-lt"/>
              </a:rPr>
              <a:t>autolanding</a:t>
            </a:r>
            <a:endParaRPr lang="en-US" sz="1400" dirty="0" smtClean="0">
              <a:latin typeface="+mj-lt"/>
            </a:endParaRPr>
          </a:p>
          <a:p>
            <a:endParaRPr lang="en-US" sz="1800" dirty="0"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04088"/>
            <a:ext cx="8229600" cy="7437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Power Supply System Concept Generation </a:t>
            </a:r>
            <a:endParaRPr lang="en-US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24200"/>
            <a:ext cx="289560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155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+mj-lt"/>
              </a:rPr>
              <a:t>Autopilot System Concept Generation </a:t>
            </a:r>
            <a:endParaRPr lang="en-US" sz="40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89120"/>
          </a:xfrm>
        </p:spPr>
        <p:txBody>
          <a:bodyPr>
            <a:noAutofit/>
          </a:bodyPr>
          <a:lstStyle/>
          <a:p>
            <a:r>
              <a:rPr lang="en-US" sz="3200" u="sng" dirty="0" smtClean="0">
                <a:latin typeface="+mj-lt"/>
              </a:rPr>
              <a:t>Option 3</a:t>
            </a:r>
            <a:r>
              <a:rPr lang="en-US" sz="3200" dirty="0" smtClean="0">
                <a:latin typeface="+mj-lt"/>
              </a:rPr>
              <a:t>: Paparazzi Tiny v2.11 autopilot</a:t>
            </a:r>
          </a:p>
          <a:p>
            <a:r>
              <a:rPr lang="en-US" sz="2400" dirty="0" smtClean="0">
                <a:latin typeface="+mj-lt"/>
              </a:rPr>
              <a:t>Battery: 5-18V, 2.5A max</a:t>
            </a:r>
          </a:p>
          <a:p>
            <a:pPr lvl="1"/>
            <a:r>
              <a:rPr lang="en-US" sz="1800" dirty="0" smtClean="0">
                <a:latin typeface="+mj-lt"/>
              </a:rPr>
              <a:t>Has built in power supply for 5V lines</a:t>
            </a:r>
          </a:p>
          <a:p>
            <a:r>
              <a:rPr lang="en-US" sz="2400" dirty="0" smtClean="0">
                <a:latin typeface="+mj-lt"/>
              </a:rPr>
              <a:t>Weight: 24g (with GPS on), dimensions: 70.8 mm x 40 mm</a:t>
            </a:r>
          </a:p>
          <a:p>
            <a:r>
              <a:rPr lang="en-US" sz="2400" dirty="0" smtClean="0">
                <a:latin typeface="+mj-lt"/>
              </a:rPr>
              <a:t>Pros</a:t>
            </a:r>
          </a:p>
          <a:p>
            <a:pPr lvl="1"/>
            <a:r>
              <a:rPr lang="en-US" sz="1800" dirty="0" smtClean="0">
                <a:latin typeface="+mj-lt"/>
              </a:rPr>
              <a:t>Built in kill switch</a:t>
            </a:r>
          </a:p>
          <a:p>
            <a:pPr lvl="1"/>
            <a:r>
              <a:rPr lang="en-US" sz="1800" dirty="0" smtClean="0">
                <a:latin typeface="+mj-lt"/>
              </a:rPr>
              <a:t>Has extra ports for camera gimbal</a:t>
            </a:r>
          </a:p>
          <a:p>
            <a:pPr lvl="1"/>
            <a:r>
              <a:rPr lang="en-US" sz="1800" dirty="0" smtClean="0">
                <a:latin typeface="+mj-lt"/>
              </a:rPr>
              <a:t>Source code downloadable and can be modified</a:t>
            </a:r>
          </a:p>
          <a:p>
            <a:pPr lvl="1"/>
            <a:r>
              <a:rPr lang="en-US" sz="1800" dirty="0" smtClean="0">
                <a:latin typeface="+mj-lt"/>
              </a:rPr>
              <a:t> Interfaces with most sensors, has preferred list</a:t>
            </a:r>
          </a:p>
          <a:p>
            <a:r>
              <a:rPr lang="en-US" sz="2400" dirty="0" smtClean="0">
                <a:latin typeface="+mj-lt"/>
              </a:rPr>
              <a:t>Cons</a:t>
            </a:r>
          </a:p>
          <a:p>
            <a:pPr lvl="1"/>
            <a:r>
              <a:rPr lang="en-US" sz="1800" dirty="0" smtClean="0">
                <a:latin typeface="+mj-lt"/>
              </a:rPr>
              <a:t>Only lists parts, need to build</a:t>
            </a:r>
          </a:p>
          <a:p>
            <a:pPr lvl="1"/>
            <a:r>
              <a:rPr lang="en-US" sz="1800" dirty="0" smtClean="0">
                <a:latin typeface="+mj-lt"/>
              </a:rPr>
              <a:t>Software only runs on Linux platforms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25146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86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+mj-lt"/>
              </a:rPr>
              <a:t>Autopilot System Concept Generation </a:t>
            </a:r>
            <a:endParaRPr lang="en-US" sz="40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62000"/>
          </a:xfrm>
        </p:spPr>
        <p:txBody>
          <a:bodyPr/>
          <a:lstStyle/>
          <a:p>
            <a:r>
              <a:rPr lang="en-US" u="sng" dirty="0" smtClean="0">
                <a:latin typeface="+mj-lt"/>
              </a:rPr>
              <a:t>Option 3</a:t>
            </a:r>
            <a:r>
              <a:rPr lang="en-US" dirty="0" smtClean="0">
                <a:latin typeface="+mj-lt"/>
              </a:rPr>
              <a:t>: Paparazzi Tiny v2.11 autopilot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538" y="2209800"/>
            <a:ext cx="5072062" cy="429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766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j-lt"/>
              </a:rPr>
              <a:t>A</a:t>
            </a:r>
            <a:r>
              <a:rPr lang="en-US" sz="4000" dirty="0" smtClean="0">
                <a:latin typeface="+mj-lt"/>
              </a:rPr>
              <a:t>utopilot System Concept Generation </a:t>
            </a:r>
            <a:endParaRPr lang="en-US" sz="40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89120"/>
          </a:xfrm>
        </p:spPr>
        <p:txBody>
          <a:bodyPr>
            <a:normAutofit lnSpcReduction="10000"/>
          </a:bodyPr>
          <a:lstStyle/>
          <a:p>
            <a:pPr marL="393192" lvl="1" indent="0">
              <a:buNone/>
            </a:pPr>
            <a:endParaRPr lang="en-US" dirty="0" smtClean="0">
              <a:latin typeface="+mj-lt"/>
            </a:endParaRPr>
          </a:p>
          <a:p>
            <a:r>
              <a:rPr lang="en-US" dirty="0">
                <a:latin typeface="+mj-lt"/>
              </a:rPr>
              <a:t>Major Sensors: GPS and IMU</a:t>
            </a:r>
          </a:p>
          <a:p>
            <a:r>
              <a:rPr lang="en-US" dirty="0">
                <a:latin typeface="+mj-lt"/>
              </a:rPr>
              <a:t>GPS – Global Positioning System</a:t>
            </a:r>
          </a:p>
          <a:p>
            <a:pPr lvl="1"/>
            <a:r>
              <a:rPr lang="en-US" dirty="0">
                <a:latin typeface="+mj-lt"/>
              </a:rPr>
              <a:t>Satellite based positioning system</a:t>
            </a:r>
          </a:p>
          <a:p>
            <a:r>
              <a:rPr lang="en-US" dirty="0">
                <a:latin typeface="+mj-lt"/>
              </a:rPr>
              <a:t>IMU – Inertial Measurement Unit</a:t>
            </a:r>
          </a:p>
          <a:p>
            <a:pPr lvl="1"/>
            <a:r>
              <a:rPr lang="en-US" dirty="0">
                <a:latin typeface="+mj-lt"/>
              </a:rPr>
              <a:t>An inertial measurement unit (IMU) is a sensor that is used to measure linear acceleration and orientation (roll, pitch and yaw angles). Linear acceleration is measured with the use of a set of 3 accelerometers that are placed orthogonally to one another and the orientation is measured using a gyroscope.</a:t>
            </a:r>
          </a:p>
          <a:p>
            <a:endParaRPr lang="en-US" sz="18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590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+mj-lt"/>
              </a:rPr>
              <a:t>Autopilot System Concept Generation </a:t>
            </a:r>
            <a:endParaRPr lang="en-US" sz="40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419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j-lt"/>
              </a:rPr>
              <a:t>Major Sensors: IMU</a:t>
            </a:r>
          </a:p>
          <a:p>
            <a:pPr lvl="1"/>
            <a:r>
              <a:rPr lang="en-US" sz="3200" dirty="0" smtClean="0">
                <a:latin typeface="+mj-lt"/>
              </a:rPr>
              <a:t>YAI v1.0</a:t>
            </a:r>
          </a:p>
          <a:p>
            <a:pPr lvl="2"/>
            <a:r>
              <a:rPr lang="en-US" sz="2800" dirty="0" smtClean="0">
                <a:latin typeface="+mj-lt"/>
              </a:rPr>
              <a:t>16 bit ADC </a:t>
            </a:r>
          </a:p>
          <a:p>
            <a:pPr lvl="2"/>
            <a:r>
              <a:rPr lang="en-US" sz="2800" dirty="0" smtClean="0">
                <a:latin typeface="+mj-lt"/>
              </a:rPr>
              <a:t>200,000 samples/second</a:t>
            </a:r>
          </a:p>
          <a:p>
            <a:pPr lvl="2"/>
            <a:r>
              <a:rPr lang="en-US" sz="2800" dirty="0" smtClean="0">
                <a:latin typeface="+mj-lt"/>
              </a:rPr>
              <a:t>Designed to better interface with low cost sensors</a:t>
            </a:r>
          </a:p>
          <a:p>
            <a:endParaRPr lang="en-US" sz="1800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67200"/>
            <a:ext cx="22860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953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Imagery Concept Generation</a:t>
            </a:r>
            <a:endParaRPr lang="en-US" dirty="0">
              <a:latin typeface="+mj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+mj-lt"/>
              </a:rPr>
              <a:t>UAS Functional Requirements:</a:t>
            </a:r>
          </a:p>
          <a:p>
            <a:r>
              <a:rPr lang="en-US" sz="2800" dirty="0" smtClean="0">
                <a:latin typeface="+mj-lt"/>
              </a:rPr>
              <a:t>Accurately determine target color and alphanumeric from an altitude of 500-750 ft</a:t>
            </a:r>
          </a:p>
          <a:p>
            <a:r>
              <a:rPr lang="en-US" sz="2800" dirty="0" smtClean="0">
                <a:latin typeface="+mj-lt"/>
              </a:rPr>
              <a:t>Transmit images or video back to the Ground-Station</a:t>
            </a:r>
          </a:p>
          <a:p>
            <a:r>
              <a:rPr lang="en-US" sz="2800" dirty="0" smtClean="0">
                <a:latin typeface="+mj-lt"/>
              </a:rPr>
              <a:t>120 degree or greater field of view</a:t>
            </a:r>
          </a:p>
          <a:p>
            <a:r>
              <a:rPr lang="en-US" sz="2800" dirty="0" smtClean="0">
                <a:latin typeface="+mj-lt"/>
              </a:rPr>
              <a:t>Pinpoint GPS locations of target locations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653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Imagery Concept Generation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Concept 1 : Still-Image Camera</a:t>
            </a:r>
          </a:p>
          <a:p>
            <a:r>
              <a:rPr lang="en-US" sz="2800" dirty="0" smtClean="0">
                <a:latin typeface="+mj-lt"/>
              </a:rPr>
              <a:t>Nikon D300 DSLR (Digital Single-Lens Reflex) Camera</a:t>
            </a:r>
          </a:p>
          <a:p>
            <a:pPr lvl="1">
              <a:buNone/>
            </a:pPr>
            <a:r>
              <a:rPr lang="en-US" sz="2400" dirty="0" smtClean="0">
                <a:latin typeface="+mj-lt"/>
              </a:rPr>
              <a:t>Advantages: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10.2-Megapixel High </a:t>
            </a:r>
            <a:r>
              <a:rPr lang="en-US" sz="2400" dirty="0">
                <a:latin typeface="+mj-lt"/>
              </a:rPr>
              <a:t>R</a:t>
            </a:r>
            <a:r>
              <a:rPr lang="en-US" sz="2400" dirty="0" smtClean="0">
                <a:latin typeface="+mj-lt"/>
              </a:rPr>
              <a:t>esolution (up to 3872 x 2592)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11-point Autofocus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Far less transmission data than a video feed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Dedicated battery</a:t>
            </a:r>
          </a:p>
          <a:p>
            <a:pPr lvl="1">
              <a:buNone/>
            </a:pPr>
            <a:r>
              <a:rPr lang="en-US" sz="2400" dirty="0" smtClean="0">
                <a:latin typeface="+mj-lt"/>
              </a:rPr>
              <a:t>Disadvantages: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Heavy and not easily mounted to the Airframe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Image Acquisition takes longer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Design will require a gimbal system</a:t>
            </a:r>
          </a:p>
          <a:p>
            <a:pPr lvl="1">
              <a:buFont typeface="Arial" pitchFamily="34" charset="0"/>
              <a:buChar char="•"/>
            </a:pP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311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Imagery Concept Generation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2392"/>
            <a:ext cx="8229600" cy="438912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+mj-lt"/>
              </a:rPr>
              <a:t>Concept 2: CCD Color Video Camera</a:t>
            </a:r>
          </a:p>
          <a:p>
            <a:r>
              <a:rPr lang="en-US" sz="2800" dirty="0" smtClean="0">
                <a:latin typeface="+mj-lt"/>
              </a:rPr>
              <a:t>Sony KX -181 HQ Camera</a:t>
            </a:r>
          </a:p>
          <a:p>
            <a:pPr>
              <a:buNone/>
            </a:pPr>
            <a:r>
              <a:rPr lang="en-US" sz="2800" dirty="0">
                <a:latin typeface="+mj-lt"/>
              </a:rPr>
              <a:t>	</a:t>
            </a:r>
            <a:r>
              <a:rPr lang="en-US" sz="2000" dirty="0" smtClean="0">
                <a:latin typeface="+mj-lt"/>
              </a:rPr>
              <a:t>Power Requirements: 12v </a:t>
            </a:r>
            <a:r>
              <a:rPr lang="en-US" sz="1600" dirty="0" smtClean="0">
                <a:latin typeface="+mj-lt"/>
              </a:rPr>
              <a:t>± </a:t>
            </a:r>
            <a:r>
              <a:rPr lang="en-US" sz="2000" dirty="0" smtClean="0">
                <a:latin typeface="+mj-lt"/>
              </a:rPr>
              <a:t>10 % DC, 100 </a:t>
            </a:r>
            <a:r>
              <a:rPr lang="en-US" sz="2000" dirty="0" err="1" smtClean="0">
                <a:latin typeface="+mj-lt"/>
              </a:rPr>
              <a:t>mA</a:t>
            </a:r>
            <a:endParaRPr lang="en-US" sz="2000" dirty="0" smtClean="0">
              <a:latin typeface="+mj-lt"/>
            </a:endParaRPr>
          </a:p>
          <a:p>
            <a:pPr>
              <a:buNone/>
            </a:pPr>
            <a:r>
              <a:rPr lang="en-US" sz="2000" dirty="0">
                <a:latin typeface="+mj-lt"/>
              </a:rPr>
              <a:t>	</a:t>
            </a:r>
            <a:r>
              <a:rPr lang="en-US" sz="2000" dirty="0" smtClean="0">
                <a:latin typeface="+mj-lt"/>
              </a:rPr>
              <a:t>Lens type: 3.6 mm mini lens</a:t>
            </a:r>
            <a:endParaRPr lang="en-US" sz="2800" dirty="0" smtClean="0">
              <a:latin typeface="+mj-lt"/>
            </a:endParaRPr>
          </a:p>
          <a:p>
            <a:pPr>
              <a:buNone/>
            </a:pPr>
            <a:r>
              <a:rPr lang="en-US" sz="2800" dirty="0">
                <a:latin typeface="+mj-lt"/>
              </a:rPr>
              <a:t>	</a:t>
            </a:r>
            <a:r>
              <a:rPr lang="en-US" sz="2400" dirty="0" smtClean="0">
                <a:latin typeface="+mj-lt"/>
              </a:rPr>
              <a:t>Advantages: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Small size (26g) is easily mounted to Airframe (25 x 25 mm)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Designed for wireless transmissions (S/N ratio: more than 46 dB)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Cost Effective</a:t>
            </a:r>
          </a:p>
          <a:p>
            <a:pPr>
              <a:buNone/>
            </a:pPr>
            <a:r>
              <a:rPr lang="en-US" sz="2400" dirty="0" smtClean="0">
                <a:latin typeface="+mj-lt"/>
              </a:rPr>
              <a:t>	Disadvantages: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No zoom feature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Requires a gimbal 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Horizontal Resolution is limited to 520 TV line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pPr>
              <a:buNone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913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629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Autonomous Area Search</a:t>
            </a:r>
            <a:endParaRPr lang="en-US" sz="4400" dirty="0"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92414" y="1828800"/>
            <a:ext cx="8547100" cy="4165600"/>
            <a:chOff x="298450" y="1346200"/>
            <a:chExt cx="8547100" cy="416560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50" y="1346200"/>
              <a:ext cx="8547100" cy="416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>
            <a:xfrm flipH="1" flipV="1">
              <a:off x="2057400" y="3276600"/>
              <a:ext cx="1333500" cy="1600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810000" y="2286000"/>
              <a:ext cx="0" cy="2362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390900" y="4648200"/>
              <a:ext cx="419100" cy="228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2057401" y="2286000"/>
              <a:ext cx="1752599" cy="99060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2104702" y="2433484"/>
              <a:ext cx="1709825" cy="1686234"/>
            </a:xfrm>
            <a:custGeom>
              <a:avLst/>
              <a:gdLst>
                <a:gd name="connsiteX0" fmla="*/ 0 w 1709825"/>
                <a:gd name="connsiteY0" fmla="*/ 851030 h 1686234"/>
                <a:gd name="connsiteX1" fmla="*/ 1457608 w 1709825"/>
                <a:gd name="connsiteY1" fmla="*/ 54325 h 1686234"/>
                <a:gd name="connsiteX2" fmla="*/ 1557196 w 1709825"/>
                <a:gd name="connsiteY2" fmla="*/ 162967 h 1686234"/>
                <a:gd name="connsiteX3" fmla="*/ 262550 w 1709825"/>
                <a:gd name="connsiteY3" fmla="*/ 905351 h 1686234"/>
                <a:gd name="connsiteX4" fmla="*/ 280657 w 1709825"/>
                <a:gd name="connsiteY4" fmla="*/ 1086420 h 1686234"/>
                <a:gd name="connsiteX5" fmla="*/ 1520982 w 1709825"/>
                <a:gd name="connsiteY5" fmla="*/ 398357 h 1686234"/>
                <a:gd name="connsiteX6" fmla="*/ 1593410 w 1709825"/>
                <a:gd name="connsiteY6" fmla="*/ 543212 h 1686234"/>
                <a:gd name="connsiteX7" fmla="*/ 434566 w 1709825"/>
                <a:gd name="connsiteY7" fmla="*/ 1249383 h 1686234"/>
                <a:gd name="connsiteX8" fmla="*/ 561315 w 1709825"/>
                <a:gd name="connsiteY8" fmla="*/ 1394238 h 1686234"/>
                <a:gd name="connsiteX9" fmla="*/ 1520982 w 1709825"/>
                <a:gd name="connsiteY9" fmla="*/ 832923 h 1686234"/>
                <a:gd name="connsiteX10" fmla="*/ 1593410 w 1709825"/>
                <a:gd name="connsiteY10" fmla="*/ 1013993 h 1686234"/>
                <a:gd name="connsiteX11" fmla="*/ 733330 w 1709825"/>
                <a:gd name="connsiteY11" fmla="*/ 1539094 h 1686234"/>
                <a:gd name="connsiteX12" fmla="*/ 823865 w 1709825"/>
                <a:gd name="connsiteY12" fmla="*/ 1683949 h 1686234"/>
                <a:gd name="connsiteX13" fmla="*/ 1321806 w 1709825"/>
                <a:gd name="connsiteY13" fmla="*/ 1457612 h 168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9825" h="1686234">
                  <a:moveTo>
                    <a:pt x="0" y="851030"/>
                  </a:moveTo>
                  <a:cubicBezTo>
                    <a:pt x="599037" y="510016"/>
                    <a:pt x="1198075" y="169002"/>
                    <a:pt x="1457608" y="54325"/>
                  </a:cubicBezTo>
                  <a:cubicBezTo>
                    <a:pt x="1717141" y="-60352"/>
                    <a:pt x="1756372" y="21129"/>
                    <a:pt x="1557196" y="162967"/>
                  </a:cubicBezTo>
                  <a:cubicBezTo>
                    <a:pt x="1358020" y="304805"/>
                    <a:pt x="475306" y="751442"/>
                    <a:pt x="262550" y="905351"/>
                  </a:cubicBezTo>
                  <a:cubicBezTo>
                    <a:pt x="49794" y="1059260"/>
                    <a:pt x="70918" y="1170919"/>
                    <a:pt x="280657" y="1086420"/>
                  </a:cubicBezTo>
                  <a:cubicBezTo>
                    <a:pt x="490396" y="1001921"/>
                    <a:pt x="1302190" y="488892"/>
                    <a:pt x="1520982" y="398357"/>
                  </a:cubicBezTo>
                  <a:cubicBezTo>
                    <a:pt x="1739774" y="307822"/>
                    <a:pt x="1774479" y="401374"/>
                    <a:pt x="1593410" y="543212"/>
                  </a:cubicBezTo>
                  <a:cubicBezTo>
                    <a:pt x="1412341" y="685050"/>
                    <a:pt x="606582" y="1107545"/>
                    <a:pt x="434566" y="1249383"/>
                  </a:cubicBezTo>
                  <a:cubicBezTo>
                    <a:pt x="262550" y="1391221"/>
                    <a:pt x="380246" y="1463648"/>
                    <a:pt x="561315" y="1394238"/>
                  </a:cubicBezTo>
                  <a:cubicBezTo>
                    <a:pt x="742384" y="1324828"/>
                    <a:pt x="1348966" y="896297"/>
                    <a:pt x="1520982" y="832923"/>
                  </a:cubicBezTo>
                  <a:cubicBezTo>
                    <a:pt x="1692998" y="769549"/>
                    <a:pt x="1724685" y="896298"/>
                    <a:pt x="1593410" y="1013993"/>
                  </a:cubicBezTo>
                  <a:cubicBezTo>
                    <a:pt x="1462135" y="1131688"/>
                    <a:pt x="861588" y="1427435"/>
                    <a:pt x="733330" y="1539094"/>
                  </a:cubicBezTo>
                  <a:cubicBezTo>
                    <a:pt x="605073" y="1650753"/>
                    <a:pt x="725786" y="1697529"/>
                    <a:pt x="823865" y="1683949"/>
                  </a:cubicBezTo>
                  <a:cubicBezTo>
                    <a:pt x="921944" y="1670369"/>
                    <a:pt x="1121875" y="1563990"/>
                    <a:pt x="1321806" y="14576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26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Imagery Concept Generation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6192"/>
            <a:ext cx="8229600" cy="438912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Concept 3: CCD Block Camera</a:t>
            </a:r>
          </a:p>
          <a:p>
            <a:r>
              <a:rPr lang="en-US" sz="2800" dirty="0" smtClean="0">
                <a:latin typeface="+mj-lt"/>
              </a:rPr>
              <a:t>Sony FCB – IX11A Miniature Color Block Camera</a:t>
            </a:r>
          </a:p>
          <a:p>
            <a:pPr marL="342900" lvl="1" indent="-342900">
              <a:buNone/>
            </a:pPr>
            <a:r>
              <a:rPr lang="en-US" sz="2800" dirty="0" smtClean="0">
                <a:latin typeface="+mj-lt"/>
              </a:rPr>
              <a:t>	</a:t>
            </a:r>
            <a:r>
              <a:rPr lang="en-US" sz="2000" dirty="0" smtClean="0">
                <a:latin typeface="+mj-lt"/>
              </a:rPr>
              <a:t>Used in practice by traffic monitors and police vehicles</a:t>
            </a:r>
          </a:p>
          <a:p>
            <a:pPr>
              <a:buNone/>
            </a:pPr>
            <a:r>
              <a:rPr lang="en-US" sz="2800" dirty="0" smtClean="0">
                <a:latin typeface="+mj-lt"/>
              </a:rPr>
              <a:t>	Advantages: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10x optical zoom feature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Compact and lightweight design (95 g)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High speed serial interface (up to 38.4 Kb/s)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On screen display (date/time/title)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Real time image acquisition</a:t>
            </a:r>
          </a:p>
          <a:p>
            <a:pPr lvl="1">
              <a:buNone/>
            </a:pPr>
            <a:r>
              <a:rPr lang="en-US" sz="2400" dirty="0" smtClean="0">
                <a:latin typeface="+mj-lt"/>
              </a:rPr>
              <a:t>Disadvantages: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Requires gimbal design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Larger power requirements (6 to 12V DC/1.6 W inactive motors 2.1 W active motors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Must have a clean signal for target recognition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latin typeface="+mj-lt"/>
            </a:endParaRPr>
          </a:p>
          <a:p>
            <a:pPr lvl="1">
              <a:buFont typeface="Arial" pitchFamily="34" charset="0"/>
              <a:buChar char="•"/>
            </a:pP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942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Sony FCB – IX11A Block Camera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981200"/>
            <a:ext cx="48863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14600"/>
            <a:ext cx="2757948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939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Imagery Concept Generation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6192"/>
            <a:ext cx="8229600" cy="438912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+mj-lt"/>
              </a:rPr>
              <a:t>Concept 4: Pan/Tilt/Zoom Network Camera</a:t>
            </a:r>
          </a:p>
          <a:p>
            <a:r>
              <a:rPr lang="en-US" sz="2800" dirty="0" smtClean="0">
                <a:latin typeface="+mj-lt"/>
              </a:rPr>
              <a:t>AXIS 212 PTZ Network Camera</a:t>
            </a:r>
          </a:p>
          <a:p>
            <a:pPr>
              <a:buNone/>
            </a:pPr>
            <a:r>
              <a:rPr lang="en-US" sz="2800" dirty="0">
                <a:latin typeface="+mj-lt"/>
              </a:rPr>
              <a:t>	</a:t>
            </a:r>
            <a:r>
              <a:rPr lang="en-US" sz="2800" dirty="0" smtClean="0">
                <a:latin typeface="+mj-lt"/>
              </a:rPr>
              <a:t>Advantages: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Build in gimbal designed for continuous movement (± 70° Pan, ± 52 ° Tilt) with 20 present positions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3x optical zoom up to 30 fps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Video and Audio streaming capability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Robust vandal-resistant casing</a:t>
            </a:r>
          </a:p>
          <a:p>
            <a:pPr lvl="1">
              <a:buNone/>
            </a:pPr>
            <a:r>
              <a:rPr lang="en-US" sz="2000" dirty="0" smtClean="0">
                <a:latin typeface="+mj-lt"/>
              </a:rPr>
              <a:t>Disadvantages: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Requires dedicated power (4.9 – 5.1 V DC max 3.6 W)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Must also transmit audio unless redesigned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Resolution capped at 640 x 480</a:t>
            </a:r>
          </a:p>
          <a:p>
            <a:pPr lvl="1">
              <a:buFont typeface="Arial" pitchFamily="34" charset="0"/>
              <a:buChar char="•"/>
            </a:pPr>
            <a:endParaRPr lang="en-US" sz="2000" dirty="0" smtClean="0">
              <a:latin typeface="+mj-lt"/>
            </a:endParaRPr>
          </a:p>
          <a:p>
            <a:pPr lvl="1">
              <a:buFont typeface="Arial" pitchFamily="34" charset="0"/>
              <a:buChar char="•"/>
            </a:pP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5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AXIS 212 PTZ Network Camera</a:t>
            </a:r>
            <a:endParaRPr lang="en-US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438400"/>
            <a:ext cx="2362200" cy="207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8697" y="2438400"/>
            <a:ext cx="37623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917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88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Data Link Goals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8280"/>
            <a:ext cx="8229600" cy="43891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+mj-lt"/>
              </a:rPr>
              <a:t>Communicating with the Ground-Station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+mj-lt"/>
              </a:rPr>
              <a:t>Distance from Home: 2-3 miles (3.2 km to 4.8 km)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+mj-lt"/>
              </a:rPr>
              <a:t>Autopilot Data (airspeed, GPS, flight data parameters)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+mj-lt"/>
              </a:rPr>
              <a:t>Transmission of Video/Image Data (real-time!)</a:t>
            </a:r>
          </a:p>
          <a:p>
            <a:pPr>
              <a:buNone/>
            </a:pPr>
            <a:endParaRPr lang="en-US" sz="2400" dirty="0" smtClean="0"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Use PUBLIC Frequency Bands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Provide Electromagnetic Shielding from On-board circuits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Separate frequencies to avoid Interference!</a:t>
            </a:r>
          </a:p>
          <a:p>
            <a:pPr>
              <a:buNone/>
            </a:pPr>
            <a:endParaRPr lang="en-US" sz="2400" dirty="0" smtClean="0">
              <a:latin typeface="+mj-lt"/>
            </a:endParaRPr>
          </a:p>
          <a:p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595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Autopilot Data Solution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4792"/>
            <a:ext cx="8229600" cy="4389120"/>
          </a:xfrm>
        </p:spPr>
        <p:txBody>
          <a:bodyPr/>
          <a:lstStyle/>
          <a:p>
            <a:pPr lvl="1">
              <a:buFont typeface="Wingdings" pitchFamily="2" charset="2"/>
              <a:buChar char="v"/>
            </a:pPr>
            <a:r>
              <a:rPr lang="en-US" dirty="0" smtClean="0">
                <a:latin typeface="+mj-lt"/>
              </a:rPr>
              <a:t>XBEE-Pro XSC </a:t>
            </a:r>
          </a:p>
          <a:p>
            <a:pPr lvl="1">
              <a:buNone/>
            </a:pPr>
            <a:endParaRPr lang="en-US" dirty="0" smtClean="0">
              <a:latin typeface="+mj-lt"/>
            </a:endParaRPr>
          </a:p>
          <a:p>
            <a:pPr lvl="2"/>
            <a:r>
              <a:rPr lang="en-US" sz="1800" dirty="0" smtClean="0">
                <a:latin typeface="+mj-lt"/>
              </a:rPr>
              <a:t>Operating frequency 900 MHz</a:t>
            </a:r>
          </a:p>
          <a:p>
            <a:pPr lvl="2"/>
            <a:r>
              <a:rPr lang="en-US" sz="1800" dirty="0" smtClean="0">
                <a:latin typeface="+mj-lt"/>
              </a:rPr>
              <a:t>Range:  370m – 24km (up to 6 miles)</a:t>
            </a:r>
          </a:p>
          <a:p>
            <a:pPr lvl="2"/>
            <a:r>
              <a:rPr lang="en-US" sz="1800" dirty="0" smtClean="0">
                <a:latin typeface="+mj-lt"/>
              </a:rPr>
              <a:t>RF Data Rate:  9.6 Kbps</a:t>
            </a:r>
          </a:p>
          <a:p>
            <a:pPr lvl="2"/>
            <a:r>
              <a:rPr lang="en-US" sz="1800" dirty="0" smtClean="0">
                <a:latin typeface="+mj-lt"/>
              </a:rPr>
              <a:t>Power requirement: 100 </a:t>
            </a:r>
            <a:r>
              <a:rPr lang="en-US" sz="1800" dirty="0" err="1" smtClean="0">
                <a:latin typeface="+mj-lt"/>
              </a:rPr>
              <a:t>mW</a:t>
            </a:r>
            <a:r>
              <a:rPr lang="en-US" sz="1800" dirty="0" smtClean="0">
                <a:latin typeface="+mj-lt"/>
              </a:rPr>
              <a:t> </a:t>
            </a:r>
          </a:p>
          <a:p>
            <a:pPr lvl="2">
              <a:buNone/>
            </a:pPr>
            <a:r>
              <a:rPr lang="en-US" sz="1800" dirty="0" smtClean="0">
                <a:latin typeface="+mj-lt"/>
              </a:rPr>
              <a:t> </a:t>
            </a:r>
          </a:p>
          <a:p>
            <a:pPr lvl="2">
              <a:buNone/>
            </a:pPr>
            <a:endParaRPr lang="en-US" sz="1800" dirty="0" smtClean="0">
              <a:latin typeface="+mj-lt"/>
            </a:endParaRPr>
          </a:p>
          <a:p>
            <a:pPr marL="393192" lvl="1" indent="0">
              <a:buNone/>
            </a:pPr>
            <a:endParaRPr lang="en-US" sz="2400" dirty="0" smtClean="0">
              <a:latin typeface="+mj-lt"/>
            </a:endParaRPr>
          </a:p>
          <a:p>
            <a:pPr lvl="2">
              <a:buNone/>
            </a:pPr>
            <a:endParaRPr lang="en-US" dirty="0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658112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046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69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Camera Data Link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5240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Modified FPV (First Person View) System</a:t>
            </a:r>
            <a:endParaRPr lang="en-US" sz="2800" dirty="0">
              <a:latin typeface="+mj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133600"/>
            <a:ext cx="627062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557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Camera Data Link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 err="1" smtClean="0">
                <a:latin typeface="+mj-lt"/>
              </a:rPr>
              <a:t>LawMate</a:t>
            </a:r>
            <a:r>
              <a:rPr lang="en-US" dirty="0" smtClean="0">
                <a:latin typeface="+mj-lt"/>
              </a:rPr>
              <a:t> Wireless </a:t>
            </a:r>
            <a:r>
              <a:rPr lang="en-US" dirty="0" err="1" smtClean="0">
                <a:latin typeface="+mj-lt"/>
              </a:rPr>
              <a:t>Tx</a:t>
            </a:r>
            <a:r>
              <a:rPr lang="en-US" dirty="0" smtClean="0">
                <a:latin typeface="+mj-lt"/>
              </a:rPr>
              <a:t> </a:t>
            </a:r>
          </a:p>
          <a:p>
            <a:r>
              <a:rPr lang="en-US" sz="2800" dirty="0" smtClean="0">
                <a:latin typeface="+mj-lt"/>
              </a:rPr>
              <a:t>Operational Frequency: 2.4 GHz</a:t>
            </a:r>
          </a:p>
          <a:p>
            <a:r>
              <a:rPr lang="en-US" sz="2800" dirty="0" smtClean="0">
                <a:latin typeface="+mj-lt"/>
              </a:rPr>
              <a:t>Power: 1000 </a:t>
            </a:r>
            <a:r>
              <a:rPr lang="en-US" sz="2800" dirty="0" err="1" smtClean="0">
                <a:latin typeface="+mj-lt"/>
              </a:rPr>
              <a:t>mW</a:t>
            </a:r>
            <a:endParaRPr lang="en-US" sz="28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Real time data acquisition</a:t>
            </a:r>
            <a:endParaRPr lang="en-US" sz="2800" dirty="0"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276600"/>
            <a:ext cx="3409949" cy="26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047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Post Image Acquisition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6665"/>
            <a:ext cx="8229600" cy="438912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+mj-lt"/>
              </a:rPr>
              <a:t>What will happen to images/video on the ground?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400" dirty="0" err="1" smtClean="0">
                <a:latin typeface="+mj-lt"/>
              </a:rPr>
              <a:t>GeoTagging</a:t>
            </a:r>
            <a:r>
              <a:rPr lang="en-US" sz="2400" dirty="0" smtClean="0">
                <a:latin typeface="+mj-lt"/>
              </a:rPr>
              <a:t> the image (synced with telemetry data, GPS)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Image Processing Tools: MATLAB, </a:t>
            </a:r>
            <a:r>
              <a:rPr lang="en-US" sz="2400" dirty="0" err="1" smtClean="0">
                <a:latin typeface="+mj-lt"/>
              </a:rPr>
              <a:t>LabView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OpenCV</a:t>
            </a:r>
            <a:endParaRPr lang="en-US" sz="2400" dirty="0" smtClean="0">
              <a:latin typeface="+mj-lt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Store data</a:t>
            </a:r>
          </a:p>
          <a:p>
            <a:pPr marL="914400" lvl="1" indent="-514350">
              <a:buNone/>
            </a:pPr>
            <a:r>
              <a:rPr lang="en-US" sz="2400" dirty="0" smtClean="0">
                <a:latin typeface="+mj-lt"/>
              </a:rPr>
              <a:t>	</a:t>
            </a:r>
          </a:p>
          <a:p>
            <a:pPr marL="914400" lvl="1" indent="-514350">
              <a:buNone/>
            </a:pPr>
            <a:endParaRPr lang="en-US" dirty="0" smtClean="0">
              <a:latin typeface="+mj-lt"/>
            </a:endParaRPr>
          </a:p>
          <a:p>
            <a:pPr marL="914400" lvl="1" indent="-514350">
              <a:buFont typeface="+mj-lt"/>
              <a:buAutoNum type="arabicPeriod"/>
            </a:pPr>
            <a:endParaRPr lang="en-US" sz="2400" dirty="0" smtClean="0">
              <a:latin typeface="+mj-lt"/>
            </a:endParaRPr>
          </a:p>
          <a:p>
            <a:pPr>
              <a:buNone/>
            </a:pPr>
            <a:endParaRPr lang="en-US" sz="2800" dirty="0" smtClean="0">
              <a:latin typeface="+mj-lt"/>
            </a:endParaRPr>
          </a:p>
          <a:p>
            <a:endParaRPr lang="en-US" sz="2800" dirty="0" smtClean="0">
              <a:latin typeface="+mj-lt"/>
            </a:endParaRPr>
          </a:p>
          <a:p>
            <a:endParaRPr lang="en-US" sz="2800" dirty="0" smtClean="0">
              <a:latin typeface="+mj-lt"/>
            </a:endParaRPr>
          </a:p>
          <a:p>
            <a:endParaRPr lang="en-US" sz="2800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3814075"/>
            <a:ext cx="2095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737035"/>
            <a:ext cx="2095500" cy="214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868170"/>
            <a:ext cx="2095500" cy="204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3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latin typeface="+mj-lt"/>
              </a:rPr>
              <a:t>Image Recognition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0384"/>
            <a:ext cx="8229600" cy="4389120"/>
          </a:xfrm>
        </p:spPr>
        <p:txBody>
          <a:bodyPr/>
          <a:lstStyle/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Concept:</a:t>
            </a:r>
          </a:p>
          <a:p>
            <a:pPr lvl="1"/>
            <a:r>
              <a:rPr lang="en-US" dirty="0" smtClean="0">
                <a:latin typeface="+mj-lt"/>
              </a:rPr>
              <a:t>Modify or design custom algorithms to identify targets on the ground</a:t>
            </a:r>
          </a:p>
          <a:p>
            <a:pPr lvl="1"/>
            <a:r>
              <a:rPr lang="en-US" dirty="0" smtClean="0">
                <a:latin typeface="+mj-lt"/>
              </a:rPr>
              <a:t>Teach our system to learn all letters, colors, shapes, and orientation</a:t>
            </a:r>
          </a:p>
          <a:p>
            <a:pPr lvl="1"/>
            <a:r>
              <a:rPr lang="en-US" dirty="0" smtClean="0">
                <a:latin typeface="+mj-lt"/>
              </a:rPr>
              <a:t>Design a cross-validation system </a:t>
            </a:r>
          </a:p>
          <a:p>
            <a:pPr lvl="2"/>
            <a:r>
              <a:rPr lang="en-US" dirty="0" smtClean="0">
                <a:latin typeface="+mj-lt"/>
              </a:rPr>
              <a:t>Improves accuracy</a:t>
            </a:r>
          </a:p>
          <a:p>
            <a:pPr lvl="2"/>
            <a:r>
              <a:rPr lang="en-US" dirty="0" smtClean="0">
                <a:latin typeface="+mj-lt"/>
              </a:rPr>
              <a:t>Lower number of false positives</a:t>
            </a:r>
            <a:endParaRPr lang="en-US" dirty="0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733800"/>
            <a:ext cx="3665828" cy="272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583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Image Recognition</a:t>
            </a:r>
            <a:endParaRPr lang="en-US" sz="4400" dirty="0">
              <a:latin typeface="+mj-lt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95600"/>
            <a:ext cx="6657409" cy="156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74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543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References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>
                <a:latin typeface="+mj-lt"/>
                <a:hlinkClick r:id="rId2"/>
              </a:rPr>
              <a:t>http://en.wikipedia.org/wiki/Unmanned_Aircraft_System#UAS</a:t>
            </a:r>
            <a:endParaRPr lang="en-US" sz="1200" dirty="0" smtClean="0">
              <a:latin typeface="+mj-lt"/>
            </a:endParaRPr>
          </a:p>
          <a:p>
            <a:r>
              <a:rPr lang="en-US" sz="1200" dirty="0" smtClean="0">
                <a:latin typeface="+mj-lt"/>
                <a:hlinkClick r:id="rId3"/>
              </a:rPr>
              <a:t>http://code.google.com/p/ardupilot-mega/wiki/RC</a:t>
            </a:r>
            <a:endParaRPr lang="en-US" sz="1200" dirty="0" smtClean="0">
              <a:latin typeface="+mj-lt"/>
            </a:endParaRPr>
          </a:p>
          <a:p>
            <a:r>
              <a:rPr lang="en-US" sz="1200" dirty="0" smtClean="0">
                <a:latin typeface="+mj-lt"/>
                <a:hlinkClick r:id="rId4"/>
              </a:rPr>
              <a:t>http://paparazzi.enac.fr/wiki/Tiny_v2</a:t>
            </a:r>
            <a:endParaRPr lang="en-US" sz="1200" dirty="0" smtClean="0">
              <a:latin typeface="+mj-lt"/>
            </a:endParaRPr>
          </a:p>
          <a:p>
            <a:r>
              <a:rPr lang="en-US" sz="1200" dirty="0" smtClean="0">
                <a:latin typeface="+mj-lt"/>
                <a:hlinkClick r:id="rId5"/>
              </a:rPr>
              <a:t>http://paparazzi.enac.fr/wiki/GPS</a:t>
            </a:r>
            <a:endParaRPr lang="en-US" sz="1200" dirty="0" smtClean="0">
              <a:latin typeface="+mj-lt"/>
            </a:endParaRPr>
          </a:p>
          <a:p>
            <a:r>
              <a:rPr lang="en-US" sz="1200" dirty="0" smtClean="0">
                <a:latin typeface="+mj-lt"/>
                <a:hlinkClick r:id="rId6"/>
              </a:rPr>
              <a:t>http://www.cloudcaptech.com/piccolo_sl.shtm</a:t>
            </a:r>
            <a:endParaRPr lang="en-US" sz="1200" dirty="0" smtClean="0">
              <a:latin typeface="+mj-lt"/>
            </a:endParaRPr>
          </a:p>
          <a:p>
            <a:r>
              <a:rPr lang="en-US" sz="1200" dirty="0" smtClean="0">
                <a:latin typeface="+mj-lt"/>
                <a:hlinkClick r:id="rId7"/>
              </a:rPr>
              <a:t>http://www.sparkfun.com/products/9436</a:t>
            </a:r>
            <a:endParaRPr lang="en-US" sz="1200" dirty="0" smtClean="0">
              <a:latin typeface="+mj-lt"/>
            </a:endParaRPr>
          </a:p>
          <a:p>
            <a:r>
              <a:rPr lang="en-US" sz="1200" dirty="0" smtClean="0">
                <a:latin typeface="+mj-lt"/>
                <a:hlinkClick r:id="rId8"/>
              </a:rPr>
              <a:t>http://www.u-blox.com/images/downloads/Product_Docs/LEA-6_DataSheet_%28GPS.G6-HW-09004%29.pdf</a:t>
            </a:r>
            <a:endParaRPr lang="en-US" sz="1200" dirty="0" smtClean="0">
              <a:latin typeface="+mj-lt"/>
            </a:endParaRPr>
          </a:p>
          <a:p>
            <a:r>
              <a:rPr lang="en-US" sz="1200" dirty="0" smtClean="0">
                <a:latin typeface="+mj-lt"/>
                <a:hlinkClick r:id="rId9"/>
              </a:rPr>
              <a:t>http://paparazzi.enac.fr/wiki/Inertial_Measurement_Units</a:t>
            </a:r>
            <a:endParaRPr lang="en-US" sz="1200" dirty="0" smtClean="0">
              <a:latin typeface="+mj-lt"/>
            </a:endParaRPr>
          </a:p>
          <a:p>
            <a:r>
              <a:rPr lang="en-US" sz="1200" dirty="0" smtClean="0">
                <a:latin typeface="+mj-lt"/>
                <a:hlinkClick r:id="rId10"/>
              </a:rPr>
              <a:t>http://en.wikipedia.org/wiki/Lithium-ion_polymer_battery</a:t>
            </a:r>
            <a:endParaRPr lang="en-US" sz="1200" dirty="0" smtClean="0">
              <a:latin typeface="+mj-lt"/>
            </a:endParaRPr>
          </a:p>
          <a:p>
            <a:r>
              <a:rPr lang="en-US" sz="1200" dirty="0" smtClean="0">
                <a:latin typeface="+mj-lt"/>
                <a:hlinkClick r:id="rId11"/>
              </a:rPr>
              <a:t>http://en.wikipedia.org/wiki/Nickel%E2%80%93cadmium_battery</a:t>
            </a:r>
            <a:endParaRPr lang="en-US" sz="1200" dirty="0" smtClean="0">
              <a:latin typeface="+mj-lt"/>
            </a:endParaRPr>
          </a:p>
          <a:p>
            <a:r>
              <a:rPr lang="en-US" sz="1200" dirty="0" smtClean="0">
                <a:latin typeface="+mj-lt"/>
                <a:hlinkClick r:id="rId12"/>
              </a:rPr>
              <a:t>http://en.wikipedia.org/wiki/Nickel%E2%80%93metal_hydride_battery</a:t>
            </a:r>
            <a:endParaRPr lang="en-US" sz="1200" dirty="0" smtClean="0">
              <a:latin typeface="+mj-lt"/>
            </a:endParaRPr>
          </a:p>
          <a:p>
            <a:r>
              <a:rPr lang="en-US" sz="1200" dirty="0">
                <a:latin typeface="+mj-lt"/>
                <a:hlinkClick r:id="rId13"/>
              </a:rPr>
              <a:t>http://rcvehicles.about.com/od/basics/ss/electricnitro_3.htm</a:t>
            </a:r>
            <a:endParaRPr lang="en-US" sz="1200" dirty="0">
              <a:latin typeface="+mj-lt"/>
            </a:endParaRPr>
          </a:p>
          <a:p>
            <a:r>
              <a:rPr lang="en-US" sz="1200" u="sng" dirty="0">
                <a:latin typeface="+mj-lt"/>
                <a:hlinkClick r:id="rId14"/>
              </a:rPr>
              <a:t>http://electronics.howstuffworks.com/motor5.htm</a:t>
            </a:r>
            <a:endParaRPr lang="en-US" sz="1200" dirty="0">
              <a:latin typeface="+mj-lt"/>
            </a:endParaRPr>
          </a:p>
          <a:p>
            <a:r>
              <a:rPr lang="en-US" sz="1200" u="sng" dirty="0">
                <a:latin typeface="+mj-lt"/>
                <a:hlinkClick r:id="rId15"/>
              </a:rPr>
              <a:t>http://www.themarinedoctor.com/Propellers.htm</a:t>
            </a:r>
            <a:endParaRPr lang="en-US" sz="1200" u="sng" dirty="0">
              <a:latin typeface="+mj-lt"/>
            </a:endParaRPr>
          </a:p>
          <a:p>
            <a:r>
              <a:rPr lang="en-US" sz="1200" dirty="0">
                <a:latin typeface="+mj-lt"/>
                <a:hlinkClick r:id="rId16"/>
              </a:rPr>
              <a:t>http://www.wix.com/hobbyland/radiotowertoys/page-6</a:t>
            </a:r>
            <a:endParaRPr lang="en-US" sz="1200" dirty="0">
              <a:latin typeface="+mj-lt"/>
            </a:endParaRPr>
          </a:p>
          <a:p>
            <a:r>
              <a:rPr lang="en-US" sz="1200" dirty="0">
                <a:latin typeface="+mj-lt"/>
                <a:hlinkClick r:id="rId17"/>
              </a:rPr>
              <a:t>http://en.wikipedia.org/wiki/Brushless_DC_electric_motor</a:t>
            </a:r>
            <a:endParaRPr lang="en-US" sz="1200" dirty="0">
              <a:latin typeface="+mj-lt"/>
            </a:endParaRP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81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002"/>
          <a:stretch>
            <a:fillRect/>
          </a:stretch>
        </p:blipFill>
        <p:spPr bwMode="auto">
          <a:xfrm>
            <a:off x="914400" y="228600"/>
            <a:ext cx="7324725" cy="638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743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94324" cy="57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639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Introduction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8912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To accomplish our primary objectives, our UAS must be comprised of several subsystems:</a:t>
            </a:r>
          </a:p>
          <a:p>
            <a:pPr lvl="1"/>
            <a:r>
              <a:rPr lang="en-US" dirty="0" smtClean="0">
                <a:latin typeface="+mj-lt"/>
              </a:rPr>
              <a:t>Aircraft Subsystem</a:t>
            </a:r>
          </a:p>
          <a:p>
            <a:pPr lvl="1"/>
            <a:r>
              <a:rPr lang="en-US" dirty="0" smtClean="0">
                <a:latin typeface="+mj-lt"/>
              </a:rPr>
              <a:t>Avionics Subsystem</a:t>
            </a:r>
          </a:p>
          <a:p>
            <a:pPr lvl="1"/>
            <a:r>
              <a:rPr lang="en-US" dirty="0" smtClean="0">
                <a:latin typeface="+mj-lt"/>
              </a:rPr>
              <a:t>Imagery Subsystem</a:t>
            </a:r>
          </a:p>
          <a:p>
            <a:pPr lvl="1"/>
            <a:r>
              <a:rPr lang="en-US" dirty="0" smtClean="0">
                <a:latin typeface="+mj-lt"/>
              </a:rPr>
              <a:t>Ground Station Control (GSC) Subsystem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137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Aircraft Design Requirements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8912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+mj-lt"/>
              </a:rPr>
              <a:t>Positive or neutral stability on all axes</a:t>
            </a:r>
          </a:p>
          <a:p>
            <a:r>
              <a:rPr lang="en-US" sz="2800" dirty="0" smtClean="0">
                <a:latin typeface="+mj-lt"/>
              </a:rPr>
              <a:t>&lt; 55 lbs.</a:t>
            </a:r>
          </a:p>
          <a:p>
            <a:r>
              <a:rPr lang="en-US" sz="2800" dirty="0" smtClean="0">
                <a:latin typeface="+mj-lt"/>
              </a:rPr>
              <a:t>40-60 minute flight time</a:t>
            </a:r>
          </a:p>
          <a:p>
            <a:r>
              <a:rPr lang="en-US" sz="2800" dirty="0" smtClean="0">
                <a:latin typeface="+mj-lt"/>
              </a:rPr>
              <a:t>Cargo bay for payload</a:t>
            </a:r>
          </a:p>
          <a:p>
            <a:r>
              <a:rPr lang="en-US" sz="2800" dirty="0" smtClean="0">
                <a:latin typeface="+mj-lt"/>
              </a:rPr>
              <a:t>Capable of slow, stable flight</a:t>
            </a:r>
          </a:p>
          <a:p>
            <a:r>
              <a:rPr lang="en-US" sz="2800" dirty="0" smtClean="0">
                <a:latin typeface="+mj-lt"/>
              </a:rPr>
              <a:t>Fast cruising speed</a:t>
            </a:r>
          </a:p>
          <a:p>
            <a:r>
              <a:rPr lang="en-US" sz="2800" dirty="0" smtClean="0">
                <a:latin typeface="+mj-lt"/>
              </a:rPr>
              <a:t>Easy to maintain</a:t>
            </a:r>
          </a:p>
          <a:p>
            <a:r>
              <a:rPr lang="en-US" sz="2800" dirty="0" smtClean="0">
                <a:latin typeface="+mj-lt"/>
              </a:rPr>
              <a:t>Portable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962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+mj-lt"/>
              </a:rPr>
              <a:t>Planform</a:t>
            </a:r>
            <a:r>
              <a:rPr lang="en-US" dirty="0" smtClean="0">
                <a:latin typeface="+mj-lt"/>
              </a:rPr>
              <a:t> Configuration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Desired Characteristics:</a:t>
            </a:r>
          </a:p>
          <a:p>
            <a:pPr lvl="1"/>
            <a:r>
              <a:rPr lang="en-US" dirty="0" smtClean="0">
                <a:latin typeface="+mj-lt"/>
              </a:rPr>
              <a:t>Large volume for payload accommodation.</a:t>
            </a:r>
          </a:p>
          <a:p>
            <a:pPr lvl="1"/>
            <a:r>
              <a:rPr lang="en-US" dirty="0" smtClean="0">
                <a:latin typeface="+mj-lt"/>
              </a:rPr>
              <a:t>Stable and Controllable</a:t>
            </a:r>
          </a:p>
          <a:p>
            <a:pPr lvl="1"/>
            <a:r>
              <a:rPr lang="en-US" dirty="0" smtClean="0">
                <a:latin typeface="+mj-lt"/>
              </a:rPr>
              <a:t>High Aerodynamic Efficiency</a:t>
            </a:r>
          </a:p>
          <a:p>
            <a:pPr lvl="1"/>
            <a:r>
              <a:rPr lang="en-US" dirty="0" smtClean="0">
                <a:latin typeface="+mj-lt"/>
              </a:rPr>
              <a:t>Maneuverable</a:t>
            </a:r>
          </a:p>
          <a:p>
            <a:pPr lvl="1"/>
            <a:r>
              <a:rPr lang="en-US" dirty="0" smtClean="0">
                <a:latin typeface="+mj-lt"/>
              </a:rPr>
              <a:t>Transportable</a:t>
            </a:r>
          </a:p>
          <a:p>
            <a:pPr lvl="1"/>
            <a:r>
              <a:rPr lang="en-US" dirty="0" smtClean="0">
                <a:latin typeface="+mj-lt"/>
              </a:rPr>
              <a:t>Ease of manufacturing</a:t>
            </a:r>
          </a:p>
          <a:p>
            <a:pPr lvl="1"/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10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612</TotalTime>
  <Words>1972</Words>
  <Application>Microsoft Office PowerPoint</Application>
  <PresentationFormat>On-screen Show (4:3)</PresentationFormat>
  <Paragraphs>478</Paragraphs>
  <Slides>63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Flow</vt:lpstr>
      <vt:lpstr>Conceptual Design Review</vt:lpstr>
      <vt:lpstr>Team Members</vt:lpstr>
      <vt:lpstr>Introduction</vt:lpstr>
      <vt:lpstr>Waypoint Navigation</vt:lpstr>
      <vt:lpstr>Autonomous Area Search</vt:lpstr>
      <vt:lpstr>Image Recognition</vt:lpstr>
      <vt:lpstr>Introduction</vt:lpstr>
      <vt:lpstr>Aircraft Design Requirements</vt:lpstr>
      <vt:lpstr>Planform Configuration</vt:lpstr>
      <vt:lpstr>Planform Configuration</vt:lpstr>
      <vt:lpstr>Planform Configuration</vt:lpstr>
      <vt:lpstr>Planform Configuration</vt:lpstr>
      <vt:lpstr>Planform Configuration</vt:lpstr>
      <vt:lpstr>Fuselage Configuration</vt:lpstr>
      <vt:lpstr>Wing Configuration</vt:lpstr>
      <vt:lpstr>Airfoil Selection</vt:lpstr>
      <vt:lpstr>Empennage Configuration</vt:lpstr>
      <vt:lpstr>Empennage Configuration Examples</vt:lpstr>
      <vt:lpstr>Analysis Methods for Optimal Design</vt:lpstr>
      <vt:lpstr>Analysis Methods for Optimal Design</vt:lpstr>
      <vt:lpstr>Analysis Methods for Optimal Design</vt:lpstr>
      <vt:lpstr>Material Selection</vt:lpstr>
      <vt:lpstr>Material Selection</vt:lpstr>
      <vt:lpstr>Material Selection</vt:lpstr>
      <vt:lpstr>Fabrication Method</vt:lpstr>
      <vt:lpstr>Selected Materials</vt:lpstr>
      <vt:lpstr>Materials</vt:lpstr>
      <vt:lpstr>Concepts</vt:lpstr>
      <vt:lpstr>Concept 5: Hybrid Composite Skin</vt:lpstr>
      <vt:lpstr>Types of Motors</vt:lpstr>
      <vt:lpstr> Electric Powered </vt:lpstr>
      <vt:lpstr>Glow/Gas Engines</vt:lpstr>
      <vt:lpstr>Propellers</vt:lpstr>
      <vt:lpstr>Slide 34</vt:lpstr>
      <vt:lpstr>Power Supply System Concept Generation </vt:lpstr>
      <vt:lpstr>Slide 36</vt:lpstr>
      <vt:lpstr>NiMH Battery Concept</vt:lpstr>
      <vt:lpstr>LiPo Battery Concept</vt:lpstr>
      <vt:lpstr>Slide 39</vt:lpstr>
      <vt:lpstr>Slide 40</vt:lpstr>
      <vt:lpstr>Slide 41</vt:lpstr>
      <vt:lpstr>Slide 42</vt:lpstr>
      <vt:lpstr>Autopilot System Concept Generation </vt:lpstr>
      <vt:lpstr>Autopilot System Concept Generation </vt:lpstr>
      <vt:lpstr>Autopilot System Concept Generation </vt:lpstr>
      <vt:lpstr>Autopilot System Concept Generation </vt:lpstr>
      <vt:lpstr>Imagery Concept Generation</vt:lpstr>
      <vt:lpstr>Imagery Concept Generation</vt:lpstr>
      <vt:lpstr>Imagery Concept Generation</vt:lpstr>
      <vt:lpstr>Imagery Concept Generation</vt:lpstr>
      <vt:lpstr>Sony FCB – IX11A Block Camera </vt:lpstr>
      <vt:lpstr>Imagery Concept Generation</vt:lpstr>
      <vt:lpstr>AXIS 212 PTZ Network Camera</vt:lpstr>
      <vt:lpstr>Data Link Goals</vt:lpstr>
      <vt:lpstr>Autopilot Data Solution</vt:lpstr>
      <vt:lpstr>Camera Data Link</vt:lpstr>
      <vt:lpstr>Camera Data Link</vt:lpstr>
      <vt:lpstr>Post Image Acquisition</vt:lpstr>
      <vt:lpstr>Image Recognition</vt:lpstr>
      <vt:lpstr>ANY QUESTIONS?</vt:lpstr>
      <vt:lpstr>References</vt:lpstr>
      <vt:lpstr>Slide 62</vt:lpstr>
      <vt:lpstr>Slide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 Design Review</dc:title>
  <dc:creator>Ryan</dc:creator>
  <cp:lastModifiedBy>Alek Hoffman</cp:lastModifiedBy>
  <cp:revision>51</cp:revision>
  <dcterms:created xsi:type="dcterms:W3CDTF">2011-10-26T23:07:00Z</dcterms:created>
  <dcterms:modified xsi:type="dcterms:W3CDTF">2011-11-10T13:16:07Z</dcterms:modified>
</cp:coreProperties>
</file>